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0" r:id="rId6"/>
    <p:sldMasterId id="2147483756" r:id="rId7"/>
    <p:sldMasterId id="2147483800" r:id="rId8"/>
  </p:sldMasterIdLst>
  <p:notesMasterIdLst>
    <p:notesMasterId r:id="rId54"/>
  </p:notesMasterIdLst>
  <p:handoutMasterIdLst>
    <p:handoutMasterId r:id="rId55"/>
  </p:handoutMasterIdLst>
  <p:sldIdLst>
    <p:sldId id="316" r:id="rId9"/>
    <p:sldId id="398" r:id="rId10"/>
    <p:sldId id="417" r:id="rId11"/>
    <p:sldId id="418" r:id="rId12"/>
    <p:sldId id="419" r:id="rId13"/>
    <p:sldId id="420" r:id="rId14"/>
    <p:sldId id="421" r:id="rId15"/>
    <p:sldId id="399" r:id="rId16"/>
    <p:sldId id="400" r:id="rId17"/>
    <p:sldId id="402" r:id="rId18"/>
    <p:sldId id="403" r:id="rId19"/>
    <p:sldId id="383" r:id="rId20"/>
    <p:sldId id="404" r:id="rId21"/>
    <p:sldId id="384" r:id="rId22"/>
    <p:sldId id="361" r:id="rId23"/>
    <p:sldId id="385" r:id="rId24"/>
    <p:sldId id="386" r:id="rId25"/>
    <p:sldId id="368" r:id="rId26"/>
    <p:sldId id="387" r:id="rId27"/>
    <p:sldId id="366" r:id="rId28"/>
    <p:sldId id="388" r:id="rId29"/>
    <p:sldId id="365" r:id="rId30"/>
    <p:sldId id="389" r:id="rId31"/>
    <p:sldId id="371" r:id="rId32"/>
    <p:sldId id="390" r:id="rId33"/>
    <p:sldId id="364" r:id="rId34"/>
    <p:sldId id="391" r:id="rId35"/>
    <p:sldId id="367" r:id="rId36"/>
    <p:sldId id="392" r:id="rId37"/>
    <p:sldId id="370" r:id="rId38"/>
    <p:sldId id="416" r:id="rId39"/>
    <p:sldId id="372" r:id="rId40"/>
    <p:sldId id="373" r:id="rId41"/>
    <p:sldId id="374" r:id="rId42"/>
    <p:sldId id="376" r:id="rId43"/>
    <p:sldId id="377" r:id="rId44"/>
    <p:sldId id="378" r:id="rId45"/>
    <p:sldId id="379" r:id="rId46"/>
    <p:sldId id="380" r:id="rId47"/>
    <p:sldId id="409" r:id="rId48"/>
    <p:sldId id="381" r:id="rId49"/>
    <p:sldId id="408" r:id="rId50"/>
    <p:sldId id="422" r:id="rId51"/>
    <p:sldId id="279" r:id="rId52"/>
    <p:sldId id="355" r:id="rId53"/>
  </p:sldIdLst>
  <p:sldSz cx="18288000" cy="10287000"/>
  <p:notesSz cx="6881813" cy="9296400"/>
  <p:defaultTextStyle>
    <a:defPPr>
      <a:defRPr lang="en-US"/>
    </a:defPPr>
    <a:lvl1pPr marL="0" algn="l" defTabSz="1371727" rtl="0" eaLnBrk="1" latinLnBrk="0" hangingPunct="1">
      <a:defRPr sz="2700" kern="1200">
        <a:solidFill>
          <a:schemeClr val="tx1"/>
        </a:solidFill>
        <a:latin typeface="+mn-lt"/>
        <a:ea typeface="+mn-ea"/>
        <a:cs typeface="+mn-cs"/>
      </a:defRPr>
    </a:lvl1pPr>
    <a:lvl2pPr marL="685864" algn="l" defTabSz="1371727" rtl="0" eaLnBrk="1" latinLnBrk="0" hangingPunct="1">
      <a:defRPr sz="2700" kern="1200">
        <a:solidFill>
          <a:schemeClr val="tx1"/>
        </a:solidFill>
        <a:latin typeface="+mn-lt"/>
        <a:ea typeface="+mn-ea"/>
        <a:cs typeface="+mn-cs"/>
      </a:defRPr>
    </a:lvl2pPr>
    <a:lvl3pPr marL="1371727" algn="l" defTabSz="1371727" rtl="0" eaLnBrk="1" latinLnBrk="0" hangingPunct="1">
      <a:defRPr sz="2700" kern="1200">
        <a:solidFill>
          <a:schemeClr val="tx1"/>
        </a:solidFill>
        <a:latin typeface="+mn-lt"/>
        <a:ea typeface="+mn-ea"/>
        <a:cs typeface="+mn-cs"/>
      </a:defRPr>
    </a:lvl3pPr>
    <a:lvl4pPr marL="2057592" algn="l" defTabSz="1371727" rtl="0" eaLnBrk="1" latinLnBrk="0" hangingPunct="1">
      <a:defRPr sz="2700" kern="1200">
        <a:solidFill>
          <a:schemeClr val="tx1"/>
        </a:solidFill>
        <a:latin typeface="+mn-lt"/>
        <a:ea typeface="+mn-ea"/>
        <a:cs typeface="+mn-cs"/>
      </a:defRPr>
    </a:lvl4pPr>
    <a:lvl5pPr marL="2743456" algn="l" defTabSz="1371727" rtl="0" eaLnBrk="1" latinLnBrk="0" hangingPunct="1">
      <a:defRPr sz="2700" kern="1200">
        <a:solidFill>
          <a:schemeClr val="tx1"/>
        </a:solidFill>
        <a:latin typeface="+mn-lt"/>
        <a:ea typeface="+mn-ea"/>
        <a:cs typeface="+mn-cs"/>
      </a:defRPr>
    </a:lvl5pPr>
    <a:lvl6pPr marL="3429321" algn="l" defTabSz="1371727" rtl="0" eaLnBrk="1" latinLnBrk="0" hangingPunct="1">
      <a:defRPr sz="2700" kern="1200">
        <a:solidFill>
          <a:schemeClr val="tx1"/>
        </a:solidFill>
        <a:latin typeface="+mn-lt"/>
        <a:ea typeface="+mn-ea"/>
        <a:cs typeface="+mn-cs"/>
      </a:defRPr>
    </a:lvl6pPr>
    <a:lvl7pPr marL="4115184" algn="l" defTabSz="1371727" rtl="0" eaLnBrk="1" latinLnBrk="0" hangingPunct="1">
      <a:defRPr sz="2700" kern="1200">
        <a:solidFill>
          <a:schemeClr val="tx1"/>
        </a:solidFill>
        <a:latin typeface="+mn-lt"/>
        <a:ea typeface="+mn-ea"/>
        <a:cs typeface="+mn-cs"/>
      </a:defRPr>
    </a:lvl7pPr>
    <a:lvl8pPr marL="4801048" algn="l" defTabSz="1371727" rtl="0" eaLnBrk="1" latinLnBrk="0" hangingPunct="1">
      <a:defRPr sz="2700" kern="1200">
        <a:solidFill>
          <a:schemeClr val="tx1"/>
        </a:solidFill>
        <a:latin typeface="+mn-lt"/>
        <a:ea typeface="+mn-ea"/>
        <a:cs typeface="+mn-cs"/>
      </a:defRPr>
    </a:lvl8pPr>
    <a:lvl9pPr marL="5486912" algn="l" defTabSz="1371727" rtl="0" eaLnBrk="1" latinLnBrk="0" hangingPunct="1">
      <a:defRPr sz="27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21">
          <p15:clr>
            <a:srgbClr val="A4A3A4"/>
          </p15:clr>
        </p15:guide>
        <p15:guide id="2" orient="horz" pos="6257">
          <p15:clr>
            <a:srgbClr val="A4A3A4"/>
          </p15:clr>
        </p15:guide>
        <p15:guide id="3" orient="horz" pos="3461">
          <p15:clr>
            <a:srgbClr val="A4A3A4"/>
          </p15:clr>
        </p15:guide>
        <p15:guide id="4" orient="horz" pos="5348">
          <p15:clr>
            <a:srgbClr val="A4A3A4"/>
          </p15:clr>
        </p15:guide>
        <p15:guide id="5" orient="horz" pos="5470">
          <p15:clr>
            <a:srgbClr val="A4A3A4"/>
          </p15:clr>
        </p15:guide>
        <p15:guide id="6" orient="horz" pos="1620">
          <p15:clr>
            <a:srgbClr val="A4A3A4"/>
          </p15:clr>
        </p15:guide>
        <p15:guide id="7" orient="horz" pos="1531">
          <p15:clr>
            <a:srgbClr val="A4A3A4"/>
          </p15:clr>
        </p15:guide>
        <p15:guide id="8" orient="horz" pos="3563">
          <p15:clr>
            <a:srgbClr val="A4A3A4"/>
          </p15:clr>
        </p15:guide>
        <p15:guide id="9" orient="horz" pos="2880">
          <p15:clr>
            <a:srgbClr val="A4A3A4"/>
          </p15:clr>
        </p15:guide>
        <p15:guide id="10" pos="5710">
          <p15:clr>
            <a:srgbClr val="A4A3A4"/>
          </p15:clr>
        </p15:guide>
        <p15:guide id="11" pos="3836">
          <p15:clr>
            <a:srgbClr val="A4A3A4"/>
          </p15:clr>
        </p15:guide>
        <p15:guide id="12" pos="230">
          <p15:clr>
            <a:srgbClr val="A4A3A4"/>
          </p15:clr>
        </p15:guide>
        <p15:guide id="13" pos="9442">
          <p15:clr>
            <a:srgbClr val="A4A3A4"/>
          </p15:clr>
        </p15:guide>
        <p15:guide id="14" pos="1969">
          <p15:clr>
            <a:srgbClr val="A4A3A4"/>
          </p15:clr>
        </p15:guide>
        <p15:guide id="15" pos="7687">
          <p15:clr>
            <a:srgbClr val="A4A3A4"/>
          </p15:clr>
        </p15:guide>
        <p15:guide id="16" pos="2088">
          <p15:clr>
            <a:srgbClr val="A4A3A4"/>
          </p15:clr>
        </p15:guide>
        <p15:guide id="17" pos="3940">
          <p15:clr>
            <a:srgbClr val="A4A3A4"/>
          </p15:clr>
        </p15:guide>
        <p15:guide id="18" pos="5825">
          <p15:clr>
            <a:srgbClr val="A4A3A4"/>
          </p15:clr>
        </p15:guide>
        <p15:guide id="19" pos="7586">
          <p15:clr>
            <a:srgbClr val="A4A3A4"/>
          </p15:clr>
        </p15:guide>
        <p15:guide id="20" pos="9534">
          <p15:clr>
            <a:srgbClr val="A4A3A4"/>
          </p15:clr>
        </p15:guide>
        <p15:guide id="21" pos="11287">
          <p15:clr>
            <a:srgbClr val="A4A3A4"/>
          </p15:clr>
        </p15:guide>
        <p15:guide id="22" pos="493">
          <p15:clr>
            <a:srgbClr val="A4A3A4"/>
          </p15:clr>
        </p15:guide>
      </p15:sldGuideLst>
    </p:ext>
    <p:ext uri="{2D200454-40CA-4A62-9FC3-DE9A4176ACB9}">
      <p15:notesGuideLst xmlns="" xmlns:p15="http://schemas.microsoft.com/office/powerpoint/2012/main">
        <p15:guide id="1" orient="horz" pos="2928" userDrawn="1">
          <p15:clr>
            <a:srgbClr val="A4A3A4"/>
          </p15:clr>
        </p15:guide>
        <p15:guide id="2" pos="216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161"/>
    <a:srgbClr val="F559CC"/>
    <a:srgbClr val="D2C624"/>
    <a:srgbClr val="E38FE5"/>
    <a:srgbClr val="D3DD97"/>
    <a:srgbClr val="D80ECA"/>
    <a:srgbClr val="FF8C00"/>
    <a:srgbClr val="FA6800"/>
    <a:srgbClr val="99CCFF"/>
    <a:srgbClr val="457B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12" autoAdjust="0"/>
    <p:restoredTop sz="89487" autoAdjust="0"/>
  </p:normalViewPr>
  <p:slideViewPr>
    <p:cSldViewPr snapToGrid="0">
      <p:cViewPr>
        <p:scale>
          <a:sx n="50" d="100"/>
          <a:sy n="50" d="100"/>
        </p:scale>
        <p:origin x="-564" y="-72"/>
      </p:cViewPr>
      <p:guideLst>
        <p:guide orient="horz" pos="221"/>
        <p:guide orient="horz" pos="6257"/>
        <p:guide orient="horz" pos="3461"/>
        <p:guide orient="horz" pos="5348"/>
        <p:guide orient="horz" pos="5470"/>
        <p:guide orient="horz" pos="1620"/>
        <p:guide orient="horz" pos="1531"/>
        <p:guide orient="horz" pos="3563"/>
        <p:guide pos="5710"/>
        <p:guide pos="3836"/>
        <p:guide pos="230"/>
        <p:guide pos="9442"/>
        <p:guide pos="1969"/>
        <p:guide pos="7687"/>
        <p:guide pos="2088"/>
        <p:guide pos="3940"/>
      </p:guideLst>
    </p:cSldViewPr>
  </p:slideViewPr>
  <p:notesTextViewPr>
    <p:cViewPr>
      <p:scale>
        <a:sx n="100" d="100"/>
        <a:sy n="100" d="100"/>
      </p:scale>
      <p:origin x="0" y="0"/>
    </p:cViewPr>
  </p:notesTextViewPr>
  <p:sorterViewPr>
    <p:cViewPr>
      <p:scale>
        <a:sx n="100" d="100"/>
        <a:sy n="100" d="100"/>
      </p:scale>
      <p:origin x="0" y="4044"/>
    </p:cViewPr>
  </p:sorterViewPr>
  <p:notesViewPr>
    <p:cSldViewPr snapToGrid="0" showGuides="1">
      <p:cViewPr varScale="1">
        <p:scale>
          <a:sx n="52" d="100"/>
          <a:sy n="52" d="100"/>
        </p:scale>
        <p:origin x="-2886" y="-96"/>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handoutMaster" Target="handoutMasters/handoutMaster1.xml"/><Relationship Id="rId7" Type="http://schemas.openxmlformats.org/officeDocument/2006/relationships/slideMaster" Target="slideMasters/slideMaster2.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presProps" Target="presProps.xml"/><Relationship Id="rId8" Type="http://schemas.openxmlformats.org/officeDocument/2006/relationships/slideMaster" Target="slideMasters/slideMaster3.xml"/><Relationship Id="rId51" Type="http://schemas.openxmlformats.org/officeDocument/2006/relationships/slide" Target="slides/slide43.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F225CC-74F4-473D-837C-65B813B9D618}" type="doc">
      <dgm:prSet loTypeId="urn:microsoft.com/office/officeart/2008/layout/RadialCluster" loCatId="cycle" qsTypeId="urn:microsoft.com/office/officeart/2005/8/quickstyle/3d4" qsCatId="3D" csTypeId="urn:microsoft.com/office/officeart/2005/8/colors/colorful3" csCatId="colorful" phldr="1"/>
      <dgm:spPr/>
      <dgm:t>
        <a:bodyPr/>
        <a:lstStyle/>
        <a:p>
          <a:endParaRPr lang="en-US"/>
        </a:p>
      </dgm:t>
    </dgm:pt>
    <dgm:pt modelId="{BE22CA8E-B008-4ADD-B7D1-F51E0506B888}">
      <dgm:prSet phldrT="[Text]" custT="1">
        <dgm:style>
          <a:lnRef idx="0">
            <a:schemeClr val="accent1"/>
          </a:lnRef>
          <a:fillRef idx="3">
            <a:schemeClr val="accent1"/>
          </a:fillRef>
          <a:effectRef idx="3">
            <a:schemeClr val="accent1"/>
          </a:effectRef>
          <a:fontRef idx="minor">
            <a:schemeClr val="lt1"/>
          </a:fontRef>
        </dgm:style>
      </dgm:prSet>
      <dgm:spPr>
        <a:solidFill>
          <a:srgbClr val="FF6161"/>
        </a:solidFill>
      </dgm:spPr>
      <dgm:t>
        <a:bodyPr/>
        <a:lstStyle/>
        <a:p>
          <a:r>
            <a:rPr lang="en-US" sz="2700" b="1" dirty="0" smtClean="0"/>
            <a:t>Customers</a:t>
          </a:r>
          <a:endParaRPr lang="en-US" sz="2700" b="1" dirty="0"/>
        </a:p>
      </dgm:t>
    </dgm:pt>
    <dgm:pt modelId="{527C0928-3970-4E7F-A1FC-C23227BD80B6}" type="parTrans" cxnId="{9EF7AF2A-BCF7-4791-818E-688940B4A98F}">
      <dgm:prSet/>
      <dgm:spPr/>
      <dgm:t>
        <a:bodyPr/>
        <a:lstStyle/>
        <a:p>
          <a:endParaRPr lang="en-US"/>
        </a:p>
      </dgm:t>
    </dgm:pt>
    <dgm:pt modelId="{D9830802-F054-4656-9587-B663683AB1BF}" type="sibTrans" cxnId="{9EF7AF2A-BCF7-4791-818E-688940B4A98F}">
      <dgm:prSet/>
      <dgm:spPr/>
      <dgm:t>
        <a:bodyPr/>
        <a:lstStyle/>
        <a:p>
          <a:endParaRPr lang="en-US"/>
        </a:p>
      </dgm:t>
    </dgm:pt>
    <dgm:pt modelId="{3A591C83-42B2-4C7B-B704-D1BAE50151EE}">
      <dgm:prSet phldrT="[Text]" custT="1">
        <dgm:style>
          <a:lnRef idx="0">
            <a:schemeClr val="accent2"/>
          </a:lnRef>
          <a:fillRef idx="3">
            <a:schemeClr val="accent2"/>
          </a:fillRef>
          <a:effectRef idx="3">
            <a:schemeClr val="accent2"/>
          </a:effectRef>
          <a:fontRef idx="minor">
            <a:schemeClr val="lt1"/>
          </a:fontRef>
        </dgm:style>
      </dgm:prSet>
      <dgm:spPr>
        <a:solidFill>
          <a:schemeClr val="accent1">
            <a:lumMod val="60000"/>
            <a:lumOff val="40000"/>
          </a:schemeClr>
        </a:solidFill>
      </dgm:spPr>
      <dgm:t>
        <a:bodyPr/>
        <a:lstStyle/>
        <a:p>
          <a:r>
            <a:rPr lang="en-US" sz="2700" b="1" dirty="0" smtClean="0"/>
            <a:t>Marketing &amp; Sales</a:t>
          </a:r>
          <a:endParaRPr lang="en-US" sz="2700" b="1" dirty="0"/>
        </a:p>
      </dgm:t>
    </dgm:pt>
    <dgm:pt modelId="{C6349DA5-BBD2-43C0-8B47-1550D2B61F63}" type="parTrans" cxnId="{0FBDD1D0-9A1A-419A-8F51-5D16F688E8E9}">
      <dgm:prSet/>
      <dgm:spPr/>
      <dgm:t>
        <a:bodyPr/>
        <a:lstStyle/>
        <a:p>
          <a:endParaRPr lang="en-US" sz="2700" b="1"/>
        </a:p>
      </dgm:t>
    </dgm:pt>
    <dgm:pt modelId="{0A76D67E-51FC-4CCB-999A-8800009FCDBE}" type="sibTrans" cxnId="{0FBDD1D0-9A1A-419A-8F51-5D16F688E8E9}">
      <dgm:prSet>
        <dgm:style>
          <a:lnRef idx="0">
            <a:schemeClr val="accent3"/>
          </a:lnRef>
          <a:fillRef idx="3">
            <a:schemeClr val="accent3"/>
          </a:fillRef>
          <a:effectRef idx="3">
            <a:schemeClr val="accent3"/>
          </a:effectRef>
          <a:fontRef idx="minor">
            <a:schemeClr val="lt1"/>
          </a:fontRef>
        </dgm:style>
      </dgm:prSet>
      <dgm:spPr/>
      <dgm:t>
        <a:bodyPr/>
        <a:lstStyle/>
        <a:p>
          <a:endParaRPr lang="en-US" sz="1600" b="1"/>
        </a:p>
      </dgm:t>
    </dgm:pt>
    <dgm:pt modelId="{91B5A07E-2C3C-4972-B6EB-AB1B31972334}">
      <dgm:prSet phldrT="[Text]" custT="1">
        <dgm:style>
          <a:lnRef idx="1">
            <a:schemeClr val="accent6"/>
          </a:lnRef>
          <a:fillRef idx="3">
            <a:schemeClr val="accent6"/>
          </a:fillRef>
          <a:effectRef idx="2">
            <a:schemeClr val="accent6"/>
          </a:effectRef>
          <a:fontRef idx="minor">
            <a:schemeClr val="lt1"/>
          </a:fontRef>
        </dgm:style>
      </dgm:prSet>
      <dgm:spPr>
        <a:solidFill>
          <a:srgbClr val="92D050"/>
        </a:solidFill>
      </dgm:spPr>
      <dgm:t>
        <a:bodyPr/>
        <a:lstStyle/>
        <a:p>
          <a:r>
            <a:rPr lang="en-US" sz="2700" b="1" dirty="0" smtClean="0"/>
            <a:t>Estimation</a:t>
          </a:r>
          <a:endParaRPr lang="en-US" sz="2700" b="1" dirty="0"/>
        </a:p>
      </dgm:t>
    </dgm:pt>
    <dgm:pt modelId="{65388551-52EC-493B-BBF9-7DBEF46191E4}" type="parTrans" cxnId="{BDD6BBB0-15A9-4489-A4FF-30818ACE101E}">
      <dgm:prSet/>
      <dgm:spPr/>
      <dgm:t>
        <a:bodyPr/>
        <a:lstStyle/>
        <a:p>
          <a:endParaRPr lang="en-US" sz="2700" b="1"/>
        </a:p>
      </dgm:t>
    </dgm:pt>
    <dgm:pt modelId="{6C73620D-011D-4295-8845-C6A0DF863616}" type="sibTrans" cxnId="{BDD6BBB0-15A9-4489-A4FF-30818ACE101E}">
      <dgm:prSet>
        <dgm:style>
          <a:lnRef idx="0">
            <a:schemeClr val="accent3"/>
          </a:lnRef>
          <a:fillRef idx="3">
            <a:schemeClr val="accent3"/>
          </a:fillRef>
          <a:effectRef idx="3">
            <a:schemeClr val="accent3"/>
          </a:effectRef>
          <a:fontRef idx="minor">
            <a:schemeClr val="lt1"/>
          </a:fontRef>
        </dgm:style>
      </dgm:prSet>
      <dgm:spPr/>
      <dgm:t>
        <a:bodyPr/>
        <a:lstStyle/>
        <a:p>
          <a:endParaRPr lang="en-US" sz="1600" b="1"/>
        </a:p>
      </dgm:t>
    </dgm:pt>
    <dgm:pt modelId="{D29E1D67-F811-4341-96E1-79E8A6D95206}">
      <dgm:prSet phldrT="[Text]" custT="1">
        <dgm:style>
          <a:lnRef idx="0">
            <a:schemeClr val="accent4"/>
          </a:lnRef>
          <a:fillRef idx="3">
            <a:schemeClr val="accent4"/>
          </a:fillRef>
          <a:effectRef idx="3">
            <a:schemeClr val="accent4"/>
          </a:effectRef>
          <a:fontRef idx="minor">
            <a:schemeClr val="lt1"/>
          </a:fontRef>
        </dgm:style>
      </dgm:prSet>
      <dgm:spPr>
        <a:solidFill>
          <a:schemeClr val="accent1">
            <a:lumMod val="60000"/>
            <a:lumOff val="40000"/>
          </a:schemeClr>
        </a:solidFill>
      </dgm:spPr>
      <dgm:t>
        <a:bodyPr/>
        <a:lstStyle/>
        <a:p>
          <a:r>
            <a:rPr lang="en-US" sz="2700" b="1" dirty="0" smtClean="0"/>
            <a:t>Planning</a:t>
          </a:r>
          <a:endParaRPr lang="en-US" sz="2700" b="1" dirty="0"/>
        </a:p>
      </dgm:t>
    </dgm:pt>
    <dgm:pt modelId="{F827810C-EE65-45A7-854E-5857D6D1F621}" type="parTrans" cxnId="{60CECF56-8BD8-4D6F-8850-F77950FF6571}">
      <dgm:prSet/>
      <dgm:spPr/>
      <dgm:t>
        <a:bodyPr/>
        <a:lstStyle/>
        <a:p>
          <a:endParaRPr lang="en-US" sz="2700" b="1"/>
        </a:p>
      </dgm:t>
    </dgm:pt>
    <dgm:pt modelId="{D61ACD33-74D9-456A-A0CB-DA03C7E2FDCF}" type="sibTrans" cxnId="{60CECF56-8BD8-4D6F-8850-F77950FF6571}">
      <dgm:prSet>
        <dgm:style>
          <a:lnRef idx="0">
            <a:schemeClr val="accent5"/>
          </a:lnRef>
          <a:fillRef idx="3">
            <a:schemeClr val="accent5"/>
          </a:fillRef>
          <a:effectRef idx="3">
            <a:schemeClr val="accent5"/>
          </a:effectRef>
          <a:fontRef idx="minor">
            <a:schemeClr val="lt1"/>
          </a:fontRef>
        </dgm:style>
      </dgm:prSet>
      <dgm:spPr/>
      <dgm:t>
        <a:bodyPr/>
        <a:lstStyle/>
        <a:p>
          <a:endParaRPr lang="en-US" sz="1600" b="1"/>
        </a:p>
      </dgm:t>
    </dgm:pt>
    <dgm:pt modelId="{E754377A-5D81-425A-93CF-59EEFD51ED71}">
      <dgm:prSet custT="1">
        <dgm:style>
          <a:lnRef idx="0">
            <a:schemeClr val="accent3"/>
          </a:lnRef>
          <a:fillRef idx="3">
            <a:schemeClr val="accent3"/>
          </a:fillRef>
          <a:effectRef idx="3">
            <a:schemeClr val="accent3"/>
          </a:effectRef>
          <a:fontRef idx="minor">
            <a:schemeClr val="lt1"/>
          </a:fontRef>
        </dgm:style>
      </dgm:prSet>
      <dgm:spPr>
        <a:solidFill>
          <a:srgbClr val="00B0F0"/>
        </a:solidFill>
      </dgm:spPr>
      <dgm:t>
        <a:bodyPr/>
        <a:lstStyle/>
        <a:p>
          <a:r>
            <a:rPr lang="en-US" sz="2700" b="1" dirty="0" smtClean="0"/>
            <a:t>Progressive Billing</a:t>
          </a:r>
          <a:endParaRPr lang="en-US" sz="2700" b="1" dirty="0"/>
        </a:p>
      </dgm:t>
    </dgm:pt>
    <dgm:pt modelId="{8F75A406-D1A0-4311-8535-FB827C36FCBE}" type="parTrans" cxnId="{E10FB6A5-07AE-447A-98C1-C59E4D6BAECF}">
      <dgm:prSet/>
      <dgm:spPr/>
      <dgm:t>
        <a:bodyPr/>
        <a:lstStyle/>
        <a:p>
          <a:endParaRPr lang="en-US" sz="2700" b="1"/>
        </a:p>
      </dgm:t>
    </dgm:pt>
    <dgm:pt modelId="{E2837EE5-49E7-4D98-80E2-CD81F4CD0D1C}" type="sibTrans" cxnId="{E10FB6A5-07AE-447A-98C1-C59E4D6BAECF}">
      <dgm:prSet>
        <dgm:style>
          <a:lnRef idx="0">
            <a:schemeClr val="accent5"/>
          </a:lnRef>
          <a:fillRef idx="3">
            <a:schemeClr val="accent5"/>
          </a:fillRef>
          <a:effectRef idx="3">
            <a:schemeClr val="accent5"/>
          </a:effectRef>
          <a:fontRef idx="minor">
            <a:schemeClr val="lt1"/>
          </a:fontRef>
        </dgm:style>
      </dgm:prSet>
      <dgm:spPr/>
      <dgm:t>
        <a:bodyPr/>
        <a:lstStyle/>
        <a:p>
          <a:endParaRPr lang="en-US" sz="1600" b="1"/>
        </a:p>
      </dgm:t>
    </dgm:pt>
    <dgm:pt modelId="{66C84B0A-42D8-40BF-BE4B-49C1D271A2A7}">
      <dgm:prSet custT="1">
        <dgm:style>
          <a:lnRef idx="0">
            <a:schemeClr val="accent6"/>
          </a:lnRef>
          <a:fillRef idx="3">
            <a:schemeClr val="accent6"/>
          </a:fillRef>
          <a:effectRef idx="3">
            <a:schemeClr val="accent6"/>
          </a:effectRef>
          <a:fontRef idx="minor">
            <a:schemeClr val="lt1"/>
          </a:fontRef>
        </dgm:style>
      </dgm:prSet>
      <dgm:spPr>
        <a:solidFill>
          <a:srgbClr val="92D050"/>
        </a:solidFill>
      </dgm:spPr>
      <dgm:t>
        <a:bodyPr/>
        <a:lstStyle/>
        <a:p>
          <a:r>
            <a:rPr lang="en-US" sz="2700" b="1" dirty="0" smtClean="0"/>
            <a:t>Projects Monitoring</a:t>
          </a:r>
          <a:endParaRPr lang="en-US" sz="2700" b="1" dirty="0"/>
        </a:p>
      </dgm:t>
    </dgm:pt>
    <dgm:pt modelId="{5FE635C2-8379-4A2D-9C30-3FDD72D8B74E}" type="parTrans" cxnId="{4C3CDA66-4A3B-4556-8F52-C83B9327C425}">
      <dgm:prSet/>
      <dgm:spPr/>
      <dgm:t>
        <a:bodyPr/>
        <a:lstStyle/>
        <a:p>
          <a:endParaRPr lang="en-US" sz="2700" b="1"/>
        </a:p>
      </dgm:t>
    </dgm:pt>
    <dgm:pt modelId="{41F6F467-0186-4037-A7DF-C942BF31B94D}" type="sibTrans" cxnId="{4C3CDA66-4A3B-4556-8F52-C83B9327C425}">
      <dgm:prSet/>
      <dgm:spPr/>
      <dgm:t>
        <a:bodyPr/>
        <a:lstStyle/>
        <a:p>
          <a:endParaRPr lang="en-US" sz="1600" b="1"/>
        </a:p>
      </dgm:t>
    </dgm:pt>
    <dgm:pt modelId="{317C4102-47B4-43DC-8DBF-B034C73B6CBF}">
      <dgm:prSet custT="1">
        <dgm:style>
          <a:lnRef idx="0">
            <a:schemeClr val="accent4"/>
          </a:lnRef>
          <a:fillRef idx="3">
            <a:schemeClr val="accent4"/>
          </a:fillRef>
          <a:effectRef idx="3">
            <a:schemeClr val="accent4"/>
          </a:effectRef>
          <a:fontRef idx="minor">
            <a:schemeClr val="lt1"/>
          </a:fontRef>
        </dgm:style>
      </dgm:prSet>
      <dgm:spPr>
        <a:solidFill>
          <a:srgbClr val="92D050"/>
        </a:solidFill>
      </dgm:spPr>
      <dgm:t>
        <a:bodyPr/>
        <a:lstStyle/>
        <a:p>
          <a:r>
            <a:rPr lang="en-US" sz="2700" b="1" dirty="0" smtClean="0"/>
            <a:t>Services </a:t>
          </a:r>
          <a:endParaRPr lang="en-US" sz="2700" b="1" dirty="0"/>
        </a:p>
      </dgm:t>
    </dgm:pt>
    <dgm:pt modelId="{63214450-04AC-4EAD-A49A-32BD003947EE}" type="parTrans" cxnId="{3054E884-F8EC-4FEA-B144-EEBDBF24F309}">
      <dgm:prSet/>
      <dgm:spPr/>
      <dgm:t>
        <a:bodyPr/>
        <a:lstStyle/>
        <a:p>
          <a:endParaRPr lang="en-US" sz="2700" b="1"/>
        </a:p>
      </dgm:t>
    </dgm:pt>
    <dgm:pt modelId="{B7F17F31-5635-44D5-845F-841069038EDD}" type="sibTrans" cxnId="{3054E884-F8EC-4FEA-B144-EEBDBF24F309}">
      <dgm:prSet>
        <dgm:style>
          <a:lnRef idx="0">
            <a:schemeClr val="accent4"/>
          </a:lnRef>
          <a:fillRef idx="3">
            <a:schemeClr val="accent4"/>
          </a:fillRef>
          <a:effectRef idx="3">
            <a:schemeClr val="accent4"/>
          </a:effectRef>
          <a:fontRef idx="minor">
            <a:schemeClr val="lt1"/>
          </a:fontRef>
        </dgm:style>
      </dgm:prSet>
      <dgm:spPr/>
      <dgm:t>
        <a:bodyPr/>
        <a:lstStyle/>
        <a:p>
          <a:endParaRPr lang="en-US" sz="1600" b="1">
            <a:latin typeface="Arial Narrow" pitchFamily="34" charset="0"/>
          </a:endParaRPr>
        </a:p>
      </dgm:t>
    </dgm:pt>
    <dgm:pt modelId="{9EA92FEE-96A6-4A96-954D-143602F3B2BF}" type="pres">
      <dgm:prSet presAssocID="{E6F225CC-74F4-473D-837C-65B813B9D618}" presName="Name0" presStyleCnt="0">
        <dgm:presLayoutVars>
          <dgm:chMax val="1"/>
          <dgm:chPref val="1"/>
          <dgm:dir/>
          <dgm:animOne val="branch"/>
          <dgm:animLvl val="lvl"/>
        </dgm:presLayoutVars>
      </dgm:prSet>
      <dgm:spPr/>
      <dgm:t>
        <a:bodyPr/>
        <a:lstStyle/>
        <a:p>
          <a:endParaRPr lang="en-IN"/>
        </a:p>
      </dgm:t>
    </dgm:pt>
    <dgm:pt modelId="{2FDBE67F-C3A7-44E1-8C1B-7533DAAF3FD2}" type="pres">
      <dgm:prSet presAssocID="{BE22CA8E-B008-4ADD-B7D1-F51E0506B888}" presName="singleCycle" presStyleCnt="0"/>
      <dgm:spPr/>
    </dgm:pt>
    <dgm:pt modelId="{729F2C52-1EE7-419D-8CBA-0A0AC71B477E}" type="pres">
      <dgm:prSet presAssocID="{BE22CA8E-B008-4ADD-B7D1-F51E0506B888}" presName="singleCenter" presStyleLbl="node1" presStyleIdx="0" presStyleCnt="7" custScaleX="161927" custScaleY="80963">
        <dgm:presLayoutVars>
          <dgm:chMax val="7"/>
          <dgm:chPref val="7"/>
        </dgm:presLayoutVars>
      </dgm:prSet>
      <dgm:spPr/>
      <dgm:t>
        <a:bodyPr/>
        <a:lstStyle/>
        <a:p>
          <a:endParaRPr lang="en-IN"/>
        </a:p>
      </dgm:t>
    </dgm:pt>
    <dgm:pt modelId="{2F310863-53CF-4414-8294-C44C4999E391}" type="pres">
      <dgm:prSet presAssocID="{C6349DA5-BBD2-43C0-8B47-1550D2B61F63}" presName="Name56" presStyleLbl="parChTrans1D2" presStyleIdx="0" presStyleCnt="6"/>
      <dgm:spPr/>
      <dgm:t>
        <a:bodyPr/>
        <a:lstStyle/>
        <a:p>
          <a:endParaRPr lang="en-IN"/>
        </a:p>
      </dgm:t>
    </dgm:pt>
    <dgm:pt modelId="{7970D33C-042E-44BD-8D21-9C70C1BB17FF}" type="pres">
      <dgm:prSet presAssocID="{3A591C83-42B2-4C7B-B704-D1BAE50151EE}" presName="text0" presStyleLbl="node1" presStyleIdx="1" presStyleCnt="7" custScaleX="241682" custScaleY="120841" custRadScaleRad="89171" custRadScaleInc="-1577">
        <dgm:presLayoutVars>
          <dgm:bulletEnabled val="1"/>
        </dgm:presLayoutVars>
      </dgm:prSet>
      <dgm:spPr/>
      <dgm:t>
        <a:bodyPr/>
        <a:lstStyle/>
        <a:p>
          <a:endParaRPr lang="en-IN"/>
        </a:p>
      </dgm:t>
    </dgm:pt>
    <dgm:pt modelId="{4D2AB650-5ADA-4EB5-B8A7-70D65F2E7C2B}" type="pres">
      <dgm:prSet presAssocID="{65388551-52EC-493B-BBF9-7DBEF46191E4}" presName="Name56" presStyleLbl="parChTrans1D2" presStyleIdx="1" presStyleCnt="6"/>
      <dgm:spPr/>
      <dgm:t>
        <a:bodyPr/>
        <a:lstStyle/>
        <a:p>
          <a:endParaRPr lang="en-IN"/>
        </a:p>
      </dgm:t>
    </dgm:pt>
    <dgm:pt modelId="{7D9F8350-E644-4F9A-88D4-B7C6B333391A}" type="pres">
      <dgm:prSet presAssocID="{91B5A07E-2C3C-4972-B6EB-AB1B31972334}" presName="text0" presStyleLbl="node1" presStyleIdx="2" presStyleCnt="7" custScaleX="241682" custScaleY="120841" custRadScaleRad="150133" custRadScaleInc="18196">
        <dgm:presLayoutVars>
          <dgm:bulletEnabled val="1"/>
        </dgm:presLayoutVars>
      </dgm:prSet>
      <dgm:spPr/>
      <dgm:t>
        <a:bodyPr/>
        <a:lstStyle/>
        <a:p>
          <a:endParaRPr lang="en-IN"/>
        </a:p>
      </dgm:t>
    </dgm:pt>
    <dgm:pt modelId="{24F7B636-B43F-41B7-9DB9-9A952DA8CC2D}" type="pres">
      <dgm:prSet presAssocID="{F827810C-EE65-45A7-854E-5857D6D1F621}" presName="Name56" presStyleLbl="parChTrans1D2" presStyleIdx="2" presStyleCnt="6"/>
      <dgm:spPr/>
      <dgm:t>
        <a:bodyPr/>
        <a:lstStyle/>
        <a:p>
          <a:endParaRPr lang="en-IN"/>
        </a:p>
      </dgm:t>
    </dgm:pt>
    <dgm:pt modelId="{D265C311-50A1-4E21-A2DC-49AA4EBA93B9}" type="pres">
      <dgm:prSet presAssocID="{D29E1D67-F811-4341-96E1-79E8A6D95206}" presName="text0" presStyleLbl="node1" presStyleIdx="3" presStyleCnt="7" custScaleX="241682" custScaleY="120841" custRadScaleRad="146151" custRadScaleInc="-33224">
        <dgm:presLayoutVars>
          <dgm:bulletEnabled val="1"/>
        </dgm:presLayoutVars>
      </dgm:prSet>
      <dgm:spPr/>
      <dgm:t>
        <a:bodyPr/>
        <a:lstStyle/>
        <a:p>
          <a:endParaRPr lang="en-IN"/>
        </a:p>
      </dgm:t>
    </dgm:pt>
    <dgm:pt modelId="{6DA332D6-3EFA-45CE-977D-968337725E61}" type="pres">
      <dgm:prSet presAssocID="{5FE635C2-8379-4A2D-9C30-3FDD72D8B74E}" presName="Name56" presStyleLbl="parChTrans1D2" presStyleIdx="3" presStyleCnt="6"/>
      <dgm:spPr/>
      <dgm:t>
        <a:bodyPr/>
        <a:lstStyle/>
        <a:p>
          <a:endParaRPr lang="en-IN"/>
        </a:p>
      </dgm:t>
    </dgm:pt>
    <dgm:pt modelId="{FC142215-CB16-4E4D-96B6-710A51C83859}" type="pres">
      <dgm:prSet presAssocID="{66C84B0A-42D8-40BF-BE4B-49C1D271A2A7}" presName="text0" presStyleLbl="node1" presStyleIdx="4" presStyleCnt="7" custScaleX="241682" custScaleY="120841" custRadScaleRad="89786">
        <dgm:presLayoutVars>
          <dgm:bulletEnabled val="1"/>
        </dgm:presLayoutVars>
      </dgm:prSet>
      <dgm:spPr/>
      <dgm:t>
        <a:bodyPr/>
        <a:lstStyle/>
        <a:p>
          <a:endParaRPr lang="en-IN"/>
        </a:p>
      </dgm:t>
    </dgm:pt>
    <dgm:pt modelId="{011917A0-E5AB-4A14-AAFB-1DB6DC3E7E45}" type="pres">
      <dgm:prSet presAssocID="{8F75A406-D1A0-4311-8535-FB827C36FCBE}" presName="Name56" presStyleLbl="parChTrans1D2" presStyleIdx="4" presStyleCnt="6"/>
      <dgm:spPr/>
      <dgm:t>
        <a:bodyPr/>
        <a:lstStyle/>
        <a:p>
          <a:endParaRPr lang="en-IN"/>
        </a:p>
      </dgm:t>
    </dgm:pt>
    <dgm:pt modelId="{5080330A-AEFF-49EB-AB7E-4772E942A25A}" type="pres">
      <dgm:prSet presAssocID="{E754377A-5D81-425A-93CF-59EEFD51ED71}" presName="text0" presStyleLbl="node1" presStyleIdx="5" presStyleCnt="7" custScaleX="241682" custScaleY="120841" custRadScaleRad="146810" custRadScaleInc="33534">
        <dgm:presLayoutVars>
          <dgm:bulletEnabled val="1"/>
        </dgm:presLayoutVars>
      </dgm:prSet>
      <dgm:spPr/>
      <dgm:t>
        <a:bodyPr/>
        <a:lstStyle/>
        <a:p>
          <a:endParaRPr lang="en-IN"/>
        </a:p>
      </dgm:t>
    </dgm:pt>
    <dgm:pt modelId="{7461D20B-2695-437B-A2D2-C1C56E560780}" type="pres">
      <dgm:prSet presAssocID="{63214450-04AC-4EAD-A49A-32BD003947EE}" presName="Name56" presStyleLbl="parChTrans1D2" presStyleIdx="5" presStyleCnt="6"/>
      <dgm:spPr/>
      <dgm:t>
        <a:bodyPr/>
        <a:lstStyle/>
        <a:p>
          <a:endParaRPr lang="en-IN"/>
        </a:p>
      </dgm:t>
    </dgm:pt>
    <dgm:pt modelId="{FDFEF77F-31EE-42B2-9DD6-2AF82D239689}" type="pres">
      <dgm:prSet presAssocID="{317C4102-47B4-43DC-8DBF-B034C73B6CBF}" presName="text0" presStyleLbl="node1" presStyleIdx="6" presStyleCnt="7" custScaleX="241682" custScaleY="120841" custRadScaleRad="152026" custRadScaleInc="-17248">
        <dgm:presLayoutVars>
          <dgm:bulletEnabled val="1"/>
        </dgm:presLayoutVars>
      </dgm:prSet>
      <dgm:spPr/>
      <dgm:t>
        <a:bodyPr/>
        <a:lstStyle/>
        <a:p>
          <a:endParaRPr lang="en-IN"/>
        </a:p>
      </dgm:t>
    </dgm:pt>
  </dgm:ptLst>
  <dgm:cxnLst>
    <dgm:cxn modelId="{AC5483F8-2DA4-4D9B-8FE0-9F59B32CD3B1}" type="presOf" srcId="{5FE635C2-8379-4A2D-9C30-3FDD72D8B74E}" destId="{6DA332D6-3EFA-45CE-977D-968337725E61}" srcOrd="0" destOrd="0" presId="urn:microsoft.com/office/officeart/2008/layout/RadialCluster"/>
    <dgm:cxn modelId="{73408348-B6C9-423B-9276-D1C49E83C903}" type="presOf" srcId="{E6F225CC-74F4-473D-837C-65B813B9D618}" destId="{9EA92FEE-96A6-4A96-954D-143602F3B2BF}" srcOrd="0" destOrd="0" presId="urn:microsoft.com/office/officeart/2008/layout/RadialCluster"/>
    <dgm:cxn modelId="{F59EDE7A-68DE-4A7F-9A52-25BA9819DCB6}" type="presOf" srcId="{D29E1D67-F811-4341-96E1-79E8A6D95206}" destId="{D265C311-50A1-4E21-A2DC-49AA4EBA93B9}" srcOrd="0" destOrd="0" presId="urn:microsoft.com/office/officeart/2008/layout/RadialCluster"/>
    <dgm:cxn modelId="{4C3CDA66-4A3B-4556-8F52-C83B9327C425}" srcId="{BE22CA8E-B008-4ADD-B7D1-F51E0506B888}" destId="{66C84B0A-42D8-40BF-BE4B-49C1D271A2A7}" srcOrd="3" destOrd="0" parTransId="{5FE635C2-8379-4A2D-9C30-3FDD72D8B74E}" sibTransId="{41F6F467-0186-4037-A7DF-C942BF31B94D}"/>
    <dgm:cxn modelId="{3054E884-F8EC-4FEA-B144-EEBDBF24F309}" srcId="{BE22CA8E-B008-4ADD-B7D1-F51E0506B888}" destId="{317C4102-47B4-43DC-8DBF-B034C73B6CBF}" srcOrd="5" destOrd="0" parTransId="{63214450-04AC-4EAD-A49A-32BD003947EE}" sibTransId="{B7F17F31-5635-44D5-845F-841069038EDD}"/>
    <dgm:cxn modelId="{5805F872-AC1F-4061-B6EF-EC512284E28C}" type="presOf" srcId="{63214450-04AC-4EAD-A49A-32BD003947EE}" destId="{7461D20B-2695-437B-A2D2-C1C56E560780}" srcOrd="0" destOrd="0" presId="urn:microsoft.com/office/officeart/2008/layout/RadialCluster"/>
    <dgm:cxn modelId="{56FDA9E0-DE8C-448E-B32C-4FADF71F8AFD}" type="presOf" srcId="{E754377A-5D81-425A-93CF-59EEFD51ED71}" destId="{5080330A-AEFF-49EB-AB7E-4772E942A25A}" srcOrd="0" destOrd="0" presId="urn:microsoft.com/office/officeart/2008/layout/RadialCluster"/>
    <dgm:cxn modelId="{0F460F3F-FE31-4BB0-AE82-3C9C738F9E0C}" type="presOf" srcId="{8F75A406-D1A0-4311-8535-FB827C36FCBE}" destId="{011917A0-E5AB-4A14-AAFB-1DB6DC3E7E45}" srcOrd="0" destOrd="0" presId="urn:microsoft.com/office/officeart/2008/layout/RadialCluster"/>
    <dgm:cxn modelId="{9EF7AF2A-BCF7-4791-818E-688940B4A98F}" srcId="{E6F225CC-74F4-473D-837C-65B813B9D618}" destId="{BE22CA8E-B008-4ADD-B7D1-F51E0506B888}" srcOrd="0" destOrd="0" parTransId="{527C0928-3970-4E7F-A1FC-C23227BD80B6}" sibTransId="{D9830802-F054-4656-9587-B663683AB1BF}"/>
    <dgm:cxn modelId="{E10FB6A5-07AE-447A-98C1-C59E4D6BAECF}" srcId="{BE22CA8E-B008-4ADD-B7D1-F51E0506B888}" destId="{E754377A-5D81-425A-93CF-59EEFD51ED71}" srcOrd="4" destOrd="0" parTransId="{8F75A406-D1A0-4311-8535-FB827C36FCBE}" sibTransId="{E2837EE5-49E7-4D98-80E2-CD81F4CD0D1C}"/>
    <dgm:cxn modelId="{61C54EFD-575C-4CDB-98FE-54D495BC8E5D}" type="presOf" srcId="{65388551-52EC-493B-BBF9-7DBEF46191E4}" destId="{4D2AB650-5ADA-4EB5-B8A7-70D65F2E7C2B}" srcOrd="0" destOrd="0" presId="urn:microsoft.com/office/officeart/2008/layout/RadialCluster"/>
    <dgm:cxn modelId="{1F1C4EE3-21D9-4E56-86BF-FCF00E9A1B61}" type="presOf" srcId="{3A591C83-42B2-4C7B-B704-D1BAE50151EE}" destId="{7970D33C-042E-44BD-8D21-9C70C1BB17FF}" srcOrd="0" destOrd="0" presId="urn:microsoft.com/office/officeart/2008/layout/RadialCluster"/>
    <dgm:cxn modelId="{A911EEEB-2A67-4939-808B-316EAAB558AD}" type="presOf" srcId="{91B5A07E-2C3C-4972-B6EB-AB1B31972334}" destId="{7D9F8350-E644-4F9A-88D4-B7C6B333391A}" srcOrd="0" destOrd="0" presId="urn:microsoft.com/office/officeart/2008/layout/RadialCluster"/>
    <dgm:cxn modelId="{05F59E5A-677B-415D-968F-27F0BDAB05F1}" type="presOf" srcId="{F827810C-EE65-45A7-854E-5857D6D1F621}" destId="{24F7B636-B43F-41B7-9DB9-9A952DA8CC2D}" srcOrd="0" destOrd="0" presId="urn:microsoft.com/office/officeart/2008/layout/RadialCluster"/>
    <dgm:cxn modelId="{72A4EA61-42BA-4276-8E94-95FAB25A8F5C}" type="presOf" srcId="{317C4102-47B4-43DC-8DBF-B034C73B6CBF}" destId="{FDFEF77F-31EE-42B2-9DD6-2AF82D239689}" srcOrd="0" destOrd="0" presId="urn:microsoft.com/office/officeart/2008/layout/RadialCluster"/>
    <dgm:cxn modelId="{4467910C-18FA-4443-A99E-403C284DCD61}" type="presOf" srcId="{C6349DA5-BBD2-43C0-8B47-1550D2B61F63}" destId="{2F310863-53CF-4414-8294-C44C4999E391}" srcOrd="0" destOrd="0" presId="urn:microsoft.com/office/officeart/2008/layout/RadialCluster"/>
    <dgm:cxn modelId="{84666131-2DD2-4362-9E28-3A98F374E091}" type="presOf" srcId="{BE22CA8E-B008-4ADD-B7D1-F51E0506B888}" destId="{729F2C52-1EE7-419D-8CBA-0A0AC71B477E}" srcOrd="0" destOrd="0" presId="urn:microsoft.com/office/officeart/2008/layout/RadialCluster"/>
    <dgm:cxn modelId="{60CECF56-8BD8-4D6F-8850-F77950FF6571}" srcId="{BE22CA8E-B008-4ADD-B7D1-F51E0506B888}" destId="{D29E1D67-F811-4341-96E1-79E8A6D95206}" srcOrd="2" destOrd="0" parTransId="{F827810C-EE65-45A7-854E-5857D6D1F621}" sibTransId="{D61ACD33-74D9-456A-A0CB-DA03C7E2FDCF}"/>
    <dgm:cxn modelId="{714B18F4-587D-4CA2-9A73-F980610F4641}" type="presOf" srcId="{66C84B0A-42D8-40BF-BE4B-49C1D271A2A7}" destId="{FC142215-CB16-4E4D-96B6-710A51C83859}" srcOrd="0" destOrd="0" presId="urn:microsoft.com/office/officeart/2008/layout/RadialCluster"/>
    <dgm:cxn modelId="{0FBDD1D0-9A1A-419A-8F51-5D16F688E8E9}" srcId="{BE22CA8E-B008-4ADD-B7D1-F51E0506B888}" destId="{3A591C83-42B2-4C7B-B704-D1BAE50151EE}" srcOrd="0" destOrd="0" parTransId="{C6349DA5-BBD2-43C0-8B47-1550D2B61F63}" sibTransId="{0A76D67E-51FC-4CCB-999A-8800009FCDBE}"/>
    <dgm:cxn modelId="{BDD6BBB0-15A9-4489-A4FF-30818ACE101E}" srcId="{BE22CA8E-B008-4ADD-B7D1-F51E0506B888}" destId="{91B5A07E-2C3C-4972-B6EB-AB1B31972334}" srcOrd="1" destOrd="0" parTransId="{65388551-52EC-493B-BBF9-7DBEF46191E4}" sibTransId="{6C73620D-011D-4295-8845-C6A0DF863616}"/>
    <dgm:cxn modelId="{DEC3E540-9D41-45B3-87BD-5933A5729A9A}" type="presParOf" srcId="{9EA92FEE-96A6-4A96-954D-143602F3B2BF}" destId="{2FDBE67F-C3A7-44E1-8C1B-7533DAAF3FD2}" srcOrd="0" destOrd="0" presId="urn:microsoft.com/office/officeart/2008/layout/RadialCluster"/>
    <dgm:cxn modelId="{59EDD4A8-3E9A-4B2A-AA82-5746215D25BA}" type="presParOf" srcId="{2FDBE67F-C3A7-44E1-8C1B-7533DAAF3FD2}" destId="{729F2C52-1EE7-419D-8CBA-0A0AC71B477E}" srcOrd="0" destOrd="0" presId="urn:microsoft.com/office/officeart/2008/layout/RadialCluster"/>
    <dgm:cxn modelId="{B73FF116-906C-450E-86A7-E8CEC8938274}" type="presParOf" srcId="{2FDBE67F-C3A7-44E1-8C1B-7533DAAF3FD2}" destId="{2F310863-53CF-4414-8294-C44C4999E391}" srcOrd="1" destOrd="0" presId="urn:microsoft.com/office/officeart/2008/layout/RadialCluster"/>
    <dgm:cxn modelId="{3B0B5D61-97F2-4259-B70C-91066551FA92}" type="presParOf" srcId="{2FDBE67F-C3A7-44E1-8C1B-7533DAAF3FD2}" destId="{7970D33C-042E-44BD-8D21-9C70C1BB17FF}" srcOrd="2" destOrd="0" presId="urn:microsoft.com/office/officeart/2008/layout/RadialCluster"/>
    <dgm:cxn modelId="{1B20E9F3-A5A3-42A4-BFC8-D06AE0055982}" type="presParOf" srcId="{2FDBE67F-C3A7-44E1-8C1B-7533DAAF3FD2}" destId="{4D2AB650-5ADA-4EB5-B8A7-70D65F2E7C2B}" srcOrd="3" destOrd="0" presId="urn:microsoft.com/office/officeart/2008/layout/RadialCluster"/>
    <dgm:cxn modelId="{120CF725-3559-4F17-84CC-F93397B3EF50}" type="presParOf" srcId="{2FDBE67F-C3A7-44E1-8C1B-7533DAAF3FD2}" destId="{7D9F8350-E644-4F9A-88D4-B7C6B333391A}" srcOrd="4" destOrd="0" presId="urn:microsoft.com/office/officeart/2008/layout/RadialCluster"/>
    <dgm:cxn modelId="{347D9F62-037D-4BDB-B877-D474817760F9}" type="presParOf" srcId="{2FDBE67F-C3A7-44E1-8C1B-7533DAAF3FD2}" destId="{24F7B636-B43F-41B7-9DB9-9A952DA8CC2D}" srcOrd="5" destOrd="0" presId="urn:microsoft.com/office/officeart/2008/layout/RadialCluster"/>
    <dgm:cxn modelId="{E6E26E48-B196-4F53-ADD1-AA64856D9BD5}" type="presParOf" srcId="{2FDBE67F-C3A7-44E1-8C1B-7533DAAF3FD2}" destId="{D265C311-50A1-4E21-A2DC-49AA4EBA93B9}" srcOrd="6" destOrd="0" presId="urn:microsoft.com/office/officeart/2008/layout/RadialCluster"/>
    <dgm:cxn modelId="{CA04297C-49AE-48CE-82BE-400AB6D3A055}" type="presParOf" srcId="{2FDBE67F-C3A7-44E1-8C1B-7533DAAF3FD2}" destId="{6DA332D6-3EFA-45CE-977D-968337725E61}" srcOrd="7" destOrd="0" presId="urn:microsoft.com/office/officeart/2008/layout/RadialCluster"/>
    <dgm:cxn modelId="{3D3071AD-92EB-4F3E-A1E9-30229EC5CCA4}" type="presParOf" srcId="{2FDBE67F-C3A7-44E1-8C1B-7533DAAF3FD2}" destId="{FC142215-CB16-4E4D-96B6-710A51C83859}" srcOrd="8" destOrd="0" presId="urn:microsoft.com/office/officeart/2008/layout/RadialCluster"/>
    <dgm:cxn modelId="{DBFDF30A-8451-4FAE-A181-71058177C83E}" type="presParOf" srcId="{2FDBE67F-C3A7-44E1-8C1B-7533DAAF3FD2}" destId="{011917A0-E5AB-4A14-AAFB-1DB6DC3E7E45}" srcOrd="9" destOrd="0" presId="urn:microsoft.com/office/officeart/2008/layout/RadialCluster"/>
    <dgm:cxn modelId="{3578CABD-57CF-4325-8250-AF51CC17DB6B}" type="presParOf" srcId="{2FDBE67F-C3A7-44E1-8C1B-7533DAAF3FD2}" destId="{5080330A-AEFF-49EB-AB7E-4772E942A25A}" srcOrd="10" destOrd="0" presId="urn:microsoft.com/office/officeart/2008/layout/RadialCluster"/>
    <dgm:cxn modelId="{C94F3154-E46C-4D81-9784-5D0F707D656C}" type="presParOf" srcId="{2FDBE67F-C3A7-44E1-8C1B-7533DAAF3FD2}" destId="{7461D20B-2695-437B-A2D2-C1C56E560780}" srcOrd="11" destOrd="0" presId="urn:microsoft.com/office/officeart/2008/layout/RadialCluster"/>
    <dgm:cxn modelId="{60168CCF-4277-49A3-B8D8-E77738424D67}" type="presParOf" srcId="{2FDBE67F-C3A7-44E1-8C1B-7533DAAF3FD2}" destId="{FDFEF77F-31EE-42B2-9DD6-2AF82D239689}" srcOrd="12"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9F2C52-1EE7-419D-8CBA-0A0AC71B477E}">
      <dsp:nvSpPr>
        <dsp:cNvPr id="0" name=""/>
        <dsp:cNvSpPr/>
      </dsp:nvSpPr>
      <dsp:spPr>
        <a:xfrm>
          <a:off x="4713298" y="2451903"/>
          <a:ext cx="3146403" cy="1573192"/>
        </a:xfrm>
        <a:prstGeom prst="roundRect">
          <a:avLst/>
        </a:prstGeom>
        <a:solidFill>
          <a:srgbClr val="FF6161"/>
        </a:solidFill>
        <a:ln>
          <a:noFill/>
        </a:ln>
        <a:effectLst>
          <a:outerShdw blurRad="40000" dist="23000" dir="5400000" rotWithShape="0">
            <a:srgbClr val="000000">
              <a:alpha val="35000"/>
            </a:srgbClr>
          </a:outerShdw>
        </a:effectLst>
        <a:scene3d>
          <a:camera prst="orthographicFront"/>
          <a:lightRig rig="chilly" dir="t"/>
        </a:scene3d>
        <a:sp3d contourW="6350">
          <a:bevelT w="41275" h="19050" prst="angle"/>
          <a:contourClr>
            <a:schemeClr val="accent1">
              <a:shade val="25000"/>
              <a:satMod val="150000"/>
            </a:schemeClr>
          </a:contourClr>
        </a:sp3d>
      </dsp:spPr>
      <dsp:style>
        <a:lnRef idx="0">
          <a:schemeClr val="accent1"/>
        </a:lnRef>
        <a:fillRef idx="3">
          <a:schemeClr val="accent1"/>
        </a:fillRef>
        <a:effectRef idx="3">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b="1" kern="1200" dirty="0" smtClean="0"/>
            <a:t>Customers</a:t>
          </a:r>
          <a:endParaRPr lang="en-US" sz="2700" b="1" kern="1200" dirty="0"/>
        </a:p>
      </dsp:txBody>
      <dsp:txXfrm>
        <a:off x="4790095" y="2528700"/>
        <a:ext cx="2992809" cy="1419598"/>
      </dsp:txXfrm>
    </dsp:sp>
    <dsp:sp modelId="{2F310863-53CF-4414-8294-C44C4999E391}">
      <dsp:nvSpPr>
        <dsp:cNvPr id="0" name=""/>
        <dsp:cNvSpPr/>
      </dsp:nvSpPr>
      <dsp:spPr>
        <a:xfrm rot="16171614">
          <a:off x="5910172" y="2085112"/>
          <a:ext cx="733607" cy="0"/>
        </a:xfrm>
        <a:custGeom>
          <a:avLst/>
          <a:gdLst/>
          <a:ahLst/>
          <a:cxnLst/>
          <a:rect l="0" t="0" r="0" b="0"/>
          <a:pathLst>
            <a:path>
              <a:moveTo>
                <a:pt x="0" y="0"/>
              </a:moveTo>
              <a:lnTo>
                <a:pt x="733607" y="0"/>
              </a:lnTo>
            </a:path>
          </a:pathLst>
        </a:custGeom>
        <a:noFill/>
        <a:ln w="25400" cap="flat"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970D33C-042E-44BD-8D21-9C70C1BB17FF}">
      <dsp:nvSpPr>
        <dsp:cNvPr id="0" name=""/>
        <dsp:cNvSpPr/>
      </dsp:nvSpPr>
      <dsp:spPr>
        <a:xfrm>
          <a:off x="4694250" y="145119"/>
          <a:ext cx="3146402" cy="1573201"/>
        </a:xfrm>
        <a:prstGeom prst="roundRect">
          <a:avLst/>
        </a:prstGeom>
        <a:solidFill>
          <a:schemeClr val="accent1">
            <a:lumMod val="60000"/>
            <a:lumOff val="40000"/>
          </a:schemeClr>
        </a:solidFill>
        <a:ln>
          <a:noFill/>
        </a:ln>
        <a:effectLst>
          <a:outerShdw blurRad="40000" dist="23000" dir="5400000" rotWithShape="0">
            <a:srgbClr val="000000">
              <a:alpha val="35000"/>
            </a:srgbClr>
          </a:outerShdw>
        </a:effectLst>
        <a:scene3d>
          <a:camera prst="orthographicFront"/>
          <a:lightRig rig="chilly" dir="t"/>
        </a:scene3d>
        <a:sp3d contourW="6350">
          <a:bevelT w="41275" h="19050" prst="angle"/>
          <a:contourClr>
            <a:schemeClr val="accent2">
              <a:shade val="25000"/>
              <a:satMod val="150000"/>
            </a:schemeClr>
          </a:contourClr>
        </a:sp3d>
      </dsp:spPr>
      <dsp:style>
        <a:lnRef idx="0">
          <a:schemeClr val="accent2"/>
        </a:lnRef>
        <a:fillRef idx="3">
          <a:schemeClr val="accent2"/>
        </a:fillRef>
        <a:effectRef idx="3">
          <a:schemeClr val="accent2"/>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b="1" kern="1200" dirty="0" smtClean="0"/>
            <a:t>Marketing &amp; Sales</a:t>
          </a:r>
          <a:endParaRPr lang="en-US" sz="2700" b="1" kern="1200" dirty="0"/>
        </a:p>
      </dsp:txBody>
      <dsp:txXfrm>
        <a:off x="4771047" y="221916"/>
        <a:ext cx="2992808" cy="1419607"/>
      </dsp:txXfrm>
    </dsp:sp>
    <dsp:sp modelId="{4D2AB650-5ADA-4EB5-B8A7-70D65F2E7C2B}">
      <dsp:nvSpPr>
        <dsp:cNvPr id="0" name=""/>
        <dsp:cNvSpPr/>
      </dsp:nvSpPr>
      <dsp:spPr>
        <a:xfrm rot="20127528">
          <a:off x="7840501" y="2431905"/>
          <a:ext cx="425080" cy="0"/>
        </a:xfrm>
        <a:custGeom>
          <a:avLst/>
          <a:gdLst/>
          <a:ahLst/>
          <a:cxnLst/>
          <a:rect l="0" t="0" r="0" b="0"/>
          <a:pathLst>
            <a:path>
              <a:moveTo>
                <a:pt x="0" y="0"/>
              </a:moveTo>
              <a:lnTo>
                <a:pt x="425080" y="0"/>
              </a:lnTo>
            </a:path>
          </a:pathLst>
        </a:custGeom>
        <a:noFill/>
        <a:ln w="25400" cap="flat"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D9F8350-E644-4F9A-88D4-B7C6B333391A}">
      <dsp:nvSpPr>
        <dsp:cNvPr id="0" name=""/>
        <dsp:cNvSpPr/>
      </dsp:nvSpPr>
      <dsp:spPr>
        <a:xfrm>
          <a:off x="8246382" y="838711"/>
          <a:ext cx="3146402" cy="1573201"/>
        </a:xfrm>
        <a:prstGeom prst="roundRect">
          <a:avLst/>
        </a:prstGeom>
        <a:solidFill>
          <a:srgbClr val="92D050"/>
        </a:soli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a:scene3d>
          <a:camera prst="orthographicFront"/>
          <a:lightRig rig="chilly" dir="t"/>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b="1" kern="1200" dirty="0" smtClean="0"/>
            <a:t>Estimation</a:t>
          </a:r>
          <a:endParaRPr lang="en-US" sz="2700" b="1" kern="1200" dirty="0"/>
        </a:p>
      </dsp:txBody>
      <dsp:txXfrm>
        <a:off x="8323179" y="915508"/>
        <a:ext cx="2992808" cy="1419607"/>
      </dsp:txXfrm>
    </dsp:sp>
    <dsp:sp modelId="{24F7B636-B43F-41B7-9DB9-9A952DA8CC2D}">
      <dsp:nvSpPr>
        <dsp:cNvPr id="0" name=""/>
        <dsp:cNvSpPr/>
      </dsp:nvSpPr>
      <dsp:spPr>
        <a:xfrm rot="1201968">
          <a:off x="7846635" y="3886094"/>
          <a:ext cx="431903" cy="0"/>
        </a:xfrm>
        <a:custGeom>
          <a:avLst/>
          <a:gdLst/>
          <a:ahLst/>
          <a:cxnLst/>
          <a:rect l="0" t="0" r="0" b="0"/>
          <a:pathLst>
            <a:path>
              <a:moveTo>
                <a:pt x="0" y="0"/>
              </a:moveTo>
              <a:lnTo>
                <a:pt x="431903" y="0"/>
              </a:lnTo>
            </a:path>
          </a:pathLst>
        </a:custGeom>
        <a:noFill/>
        <a:ln w="25400" cap="flat"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D265C311-50A1-4E21-A2DC-49AA4EBA93B9}">
      <dsp:nvSpPr>
        <dsp:cNvPr id="0" name=""/>
        <dsp:cNvSpPr/>
      </dsp:nvSpPr>
      <dsp:spPr>
        <a:xfrm>
          <a:off x="8265473" y="3747088"/>
          <a:ext cx="3146402" cy="1573201"/>
        </a:xfrm>
        <a:prstGeom prst="roundRect">
          <a:avLst/>
        </a:prstGeom>
        <a:solidFill>
          <a:schemeClr val="accent1">
            <a:lumMod val="60000"/>
            <a:lumOff val="40000"/>
          </a:schemeClr>
        </a:solidFill>
        <a:ln>
          <a:noFill/>
        </a:ln>
        <a:effectLst>
          <a:outerShdw blurRad="40000" dist="23000" dir="5400000" rotWithShape="0">
            <a:srgbClr val="000000">
              <a:alpha val="35000"/>
            </a:srgbClr>
          </a:outerShdw>
        </a:effectLst>
        <a:scene3d>
          <a:camera prst="orthographicFront"/>
          <a:lightRig rig="chilly" dir="t"/>
        </a:scene3d>
        <a:sp3d contourW="6350">
          <a:bevelT w="41275" h="19050" prst="angle"/>
          <a:contourClr>
            <a:schemeClr val="accent4">
              <a:shade val="25000"/>
              <a:satMod val="150000"/>
            </a:schemeClr>
          </a:contourClr>
        </a:sp3d>
      </dsp:spPr>
      <dsp:style>
        <a:lnRef idx="0">
          <a:schemeClr val="accent4"/>
        </a:lnRef>
        <a:fillRef idx="3">
          <a:schemeClr val="accent4"/>
        </a:fillRef>
        <a:effectRef idx="3">
          <a:schemeClr val="accent4"/>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b="1" kern="1200" dirty="0" smtClean="0"/>
            <a:t>Planning</a:t>
          </a:r>
          <a:endParaRPr lang="en-US" sz="2700" b="1" kern="1200" dirty="0"/>
        </a:p>
      </dsp:txBody>
      <dsp:txXfrm>
        <a:off x="8342270" y="3823885"/>
        <a:ext cx="2992808" cy="1419607"/>
      </dsp:txXfrm>
    </dsp:sp>
    <dsp:sp modelId="{6DA332D6-3EFA-45CE-977D-968337725E61}">
      <dsp:nvSpPr>
        <dsp:cNvPr id="0" name=""/>
        <dsp:cNvSpPr/>
      </dsp:nvSpPr>
      <dsp:spPr>
        <a:xfrm rot="5400000">
          <a:off x="5911714" y="4399881"/>
          <a:ext cx="749571" cy="0"/>
        </a:xfrm>
        <a:custGeom>
          <a:avLst/>
          <a:gdLst/>
          <a:ahLst/>
          <a:cxnLst/>
          <a:rect l="0" t="0" r="0" b="0"/>
          <a:pathLst>
            <a:path>
              <a:moveTo>
                <a:pt x="0" y="0"/>
              </a:moveTo>
              <a:lnTo>
                <a:pt x="749571" y="0"/>
              </a:lnTo>
            </a:path>
          </a:pathLst>
        </a:custGeom>
        <a:noFill/>
        <a:ln w="25400" cap="flat"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FC142215-CB16-4E4D-96B6-710A51C83859}">
      <dsp:nvSpPr>
        <dsp:cNvPr id="0" name=""/>
        <dsp:cNvSpPr/>
      </dsp:nvSpPr>
      <dsp:spPr>
        <a:xfrm>
          <a:off x="4713298" y="4774667"/>
          <a:ext cx="3146402" cy="1573201"/>
        </a:xfrm>
        <a:prstGeom prst="roundRect">
          <a:avLst/>
        </a:prstGeom>
        <a:solidFill>
          <a:srgbClr val="92D050"/>
        </a:solidFill>
        <a:ln>
          <a:noFill/>
        </a:ln>
        <a:effectLst>
          <a:outerShdw blurRad="40000" dist="23000" dir="5400000" rotWithShape="0">
            <a:srgbClr val="000000">
              <a:alpha val="35000"/>
            </a:srgbClr>
          </a:outerShdw>
        </a:effectLst>
        <a:scene3d>
          <a:camera prst="orthographicFront"/>
          <a:lightRig rig="chilly" dir="t"/>
        </a:scene3d>
        <a:sp3d contourW="6350">
          <a:bevelT w="41275" h="19050" prst="angle"/>
          <a:contourClr>
            <a:schemeClr val="accent6">
              <a:shade val="25000"/>
              <a:satMod val="150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b="1" kern="1200" dirty="0" smtClean="0"/>
            <a:t>Projects Monitoring</a:t>
          </a:r>
          <a:endParaRPr lang="en-US" sz="2700" b="1" kern="1200" dirty="0"/>
        </a:p>
      </dsp:txBody>
      <dsp:txXfrm>
        <a:off x="4790095" y="4851464"/>
        <a:ext cx="2992808" cy="1419607"/>
      </dsp:txXfrm>
    </dsp:sp>
    <dsp:sp modelId="{011917A0-E5AB-4A14-AAFB-1DB6DC3E7E45}">
      <dsp:nvSpPr>
        <dsp:cNvPr id="0" name=""/>
        <dsp:cNvSpPr/>
      </dsp:nvSpPr>
      <dsp:spPr>
        <a:xfrm rot="9603612">
          <a:off x="4275886" y="3886117"/>
          <a:ext cx="450927" cy="0"/>
        </a:xfrm>
        <a:custGeom>
          <a:avLst/>
          <a:gdLst/>
          <a:ahLst/>
          <a:cxnLst/>
          <a:rect l="0" t="0" r="0" b="0"/>
          <a:pathLst>
            <a:path>
              <a:moveTo>
                <a:pt x="0" y="0"/>
              </a:moveTo>
              <a:lnTo>
                <a:pt x="450927" y="0"/>
              </a:lnTo>
            </a:path>
          </a:pathLst>
        </a:custGeom>
        <a:noFill/>
        <a:ln w="25400" cap="flat"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080330A-AEFF-49EB-AB7E-4772E942A25A}">
      <dsp:nvSpPr>
        <dsp:cNvPr id="0" name=""/>
        <dsp:cNvSpPr/>
      </dsp:nvSpPr>
      <dsp:spPr>
        <a:xfrm>
          <a:off x="1143000" y="3747135"/>
          <a:ext cx="3146402" cy="1573201"/>
        </a:xfrm>
        <a:prstGeom prst="roundRect">
          <a:avLst/>
        </a:prstGeom>
        <a:solidFill>
          <a:srgbClr val="00B0F0"/>
        </a:solidFill>
        <a:ln>
          <a:noFill/>
        </a:ln>
        <a:effectLst>
          <a:outerShdw blurRad="40000" dist="23000" dir="5400000" rotWithShape="0">
            <a:srgbClr val="000000">
              <a:alpha val="35000"/>
            </a:srgbClr>
          </a:outerShdw>
        </a:effectLst>
        <a:scene3d>
          <a:camera prst="orthographicFront"/>
          <a:lightRig rig="chilly" dir="t"/>
        </a:scene3d>
        <a:sp3d contourW="6350">
          <a:bevelT w="41275" h="19050" prst="angle"/>
          <a:contourClr>
            <a:schemeClr val="accent3">
              <a:shade val="25000"/>
              <a:satMod val="150000"/>
            </a:schemeClr>
          </a:contourClr>
        </a:sp3d>
      </dsp:spPr>
      <dsp:style>
        <a:lnRef idx="0">
          <a:schemeClr val="accent3"/>
        </a:lnRef>
        <a:fillRef idx="3">
          <a:schemeClr val="accent3"/>
        </a:fillRef>
        <a:effectRef idx="3">
          <a:schemeClr val="accent3"/>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b="1" kern="1200" dirty="0" smtClean="0"/>
            <a:t>Progressive Billing</a:t>
          </a:r>
          <a:endParaRPr lang="en-US" sz="2700" b="1" kern="1200" dirty="0"/>
        </a:p>
      </dsp:txBody>
      <dsp:txXfrm>
        <a:off x="1219797" y="3823932"/>
        <a:ext cx="2992808" cy="1419607"/>
      </dsp:txXfrm>
    </dsp:sp>
    <dsp:sp modelId="{7461D20B-2695-437B-A2D2-C1C56E560780}">
      <dsp:nvSpPr>
        <dsp:cNvPr id="0" name=""/>
        <dsp:cNvSpPr/>
      </dsp:nvSpPr>
      <dsp:spPr>
        <a:xfrm rot="12289536">
          <a:off x="4268683" y="2412866"/>
          <a:ext cx="466153" cy="0"/>
        </a:xfrm>
        <a:custGeom>
          <a:avLst/>
          <a:gdLst/>
          <a:ahLst/>
          <a:cxnLst/>
          <a:rect l="0" t="0" r="0" b="0"/>
          <a:pathLst>
            <a:path>
              <a:moveTo>
                <a:pt x="0" y="0"/>
              </a:moveTo>
              <a:lnTo>
                <a:pt x="466153" y="0"/>
              </a:lnTo>
            </a:path>
          </a:pathLst>
        </a:custGeom>
        <a:noFill/>
        <a:ln w="25400" cap="flat"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FDFEF77F-31EE-42B2-9DD6-2AF82D239689}">
      <dsp:nvSpPr>
        <dsp:cNvPr id="0" name=""/>
        <dsp:cNvSpPr/>
      </dsp:nvSpPr>
      <dsp:spPr>
        <a:xfrm>
          <a:off x="1143820" y="800632"/>
          <a:ext cx="3146402" cy="1573201"/>
        </a:xfrm>
        <a:prstGeom prst="roundRect">
          <a:avLst/>
        </a:prstGeom>
        <a:solidFill>
          <a:srgbClr val="92D050"/>
        </a:solidFill>
        <a:ln>
          <a:noFill/>
        </a:ln>
        <a:effectLst>
          <a:outerShdw blurRad="40000" dist="23000" dir="5400000" rotWithShape="0">
            <a:srgbClr val="000000">
              <a:alpha val="35000"/>
            </a:srgbClr>
          </a:outerShdw>
        </a:effectLst>
        <a:scene3d>
          <a:camera prst="orthographicFront"/>
          <a:lightRig rig="chilly" dir="t"/>
        </a:scene3d>
        <a:sp3d contourW="6350">
          <a:bevelT w="41275" h="19050" prst="angle"/>
          <a:contourClr>
            <a:schemeClr val="accent4">
              <a:shade val="25000"/>
              <a:satMod val="150000"/>
            </a:schemeClr>
          </a:contourClr>
        </a:sp3d>
      </dsp:spPr>
      <dsp:style>
        <a:lnRef idx="0">
          <a:schemeClr val="accent4"/>
        </a:lnRef>
        <a:fillRef idx="3">
          <a:schemeClr val="accent4"/>
        </a:fillRef>
        <a:effectRef idx="3">
          <a:schemeClr val="accent4"/>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b="1" kern="1200" dirty="0" smtClean="0"/>
            <a:t>Services </a:t>
          </a:r>
          <a:endParaRPr lang="en-US" sz="2700" b="1" kern="1200" dirty="0"/>
        </a:p>
      </dsp:txBody>
      <dsp:txXfrm>
        <a:off x="1220617" y="877429"/>
        <a:ext cx="2992808" cy="1419607"/>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898102" y="0"/>
            <a:ext cx="2982119" cy="464820"/>
          </a:xfrm>
          <a:prstGeom prst="rect">
            <a:avLst/>
          </a:prstGeom>
        </p:spPr>
        <p:txBody>
          <a:bodyPr vert="horz" lIns="92446" tIns="46223" rIns="92446" bIns="46223" rtlCol="0"/>
          <a:lstStyle>
            <a:lvl1pPr algn="r">
              <a:defRPr sz="1200"/>
            </a:lvl1pPr>
          </a:lstStyle>
          <a:p>
            <a:fld id="{1C3F5198-D814-4F07-A84F-942E63C84983}" type="datetimeFigureOut">
              <a:rPr lang="en-US" smtClean="0">
                <a:latin typeface="Segoe UI" pitchFamily="34" charset="0"/>
              </a:rPr>
              <a:pPr/>
              <a:t>1/6/2014</a:t>
            </a:fld>
            <a:endParaRPr lang="en-US" dirty="0">
              <a:latin typeface="Segoe UI" pitchFamily="34" charset="0"/>
            </a:endParaRPr>
          </a:p>
        </p:txBody>
      </p:sp>
      <p:sp>
        <p:nvSpPr>
          <p:cNvPr id="4" name="Footer Placeholder 3"/>
          <p:cNvSpPr>
            <a:spLocks noGrp="1"/>
          </p:cNvSpPr>
          <p:nvPr>
            <p:ph type="ftr" sz="quarter" idx="2"/>
          </p:nvPr>
        </p:nvSpPr>
        <p:spPr>
          <a:xfrm>
            <a:off x="0" y="8829967"/>
            <a:ext cx="6270096" cy="464820"/>
          </a:xfrm>
          <a:prstGeom prst="rect">
            <a:avLst/>
          </a:prstGeom>
        </p:spPr>
        <p:txBody>
          <a:bodyPr vert="horz" lIns="92446" tIns="46223" rIns="92446" bIns="46223" rtlCol="0" anchor="b"/>
          <a:lstStyle>
            <a:lvl1pPr algn="l">
              <a:defRPr sz="1200"/>
            </a:lvl1pPr>
          </a:lstStyle>
          <a:p>
            <a:r>
              <a:rPr lang="en-US" sz="500"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70096" y="8829967"/>
            <a:ext cx="610124" cy="464820"/>
          </a:xfrm>
          <a:prstGeom prst="rect">
            <a:avLst/>
          </a:prstGeom>
        </p:spPr>
        <p:txBody>
          <a:bodyPr vert="horz" lIns="92446" tIns="46223" rIns="92446" bIns="46223"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
        <p:nvSpPr>
          <p:cNvPr id="8" name="Header Placeholder 5"/>
          <p:cNvSpPr>
            <a:spLocks noGrp="1"/>
          </p:cNvSpPr>
          <p:nvPr>
            <p:ph type="hdr" sz="quarter"/>
          </p:nvPr>
        </p:nvSpPr>
        <p:spPr>
          <a:xfrm>
            <a:off x="0" y="0"/>
            <a:ext cx="2982119" cy="464820"/>
          </a:xfrm>
          <a:prstGeom prst="rect">
            <a:avLst/>
          </a:prstGeom>
        </p:spPr>
        <p:txBody>
          <a:bodyPr vert="horz" lIns="92446" tIns="46223" rIns="92446" bIns="46223" rtlCol="0"/>
          <a:lstStyle>
            <a:defPPr>
              <a:defRPr lang="en-US"/>
            </a:defPPr>
            <a:lvl1pPr marL="0" algn="l" defTabSz="693594" rtl="0" eaLnBrk="1" latinLnBrk="0" hangingPunct="1">
              <a:defRPr sz="1400" kern="1200">
                <a:solidFill>
                  <a:schemeClr val="tx1"/>
                </a:solidFill>
                <a:latin typeface="+mn-lt"/>
                <a:ea typeface="+mn-ea"/>
                <a:cs typeface="+mn-cs"/>
              </a:defRPr>
            </a:lvl1pPr>
            <a:lvl2pPr marL="346797" algn="l" defTabSz="693594" rtl="0" eaLnBrk="1" latinLnBrk="0" hangingPunct="1">
              <a:defRPr sz="1400" kern="1200">
                <a:solidFill>
                  <a:schemeClr val="tx1"/>
                </a:solidFill>
                <a:latin typeface="+mn-lt"/>
                <a:ea typeface="+mn-ea"/>
                <a:cs typeface="+mn-cs"/>
              </a:defRPr>
            </a:lvl2pPr>
            <a:lvl3pPr marL="693594" algn="l" defTabSz="693594" rtl="0" eaLnBrk="1" latinLnBrk="0" hangingPunct="1">
              <a:defRPr sz="1400" kern="1200">
                <a:solidFill>
                  <a:schemeClr val="tx1"/>
                </a:solidFill>
                <a:latin typeface="+mn-lt"/>
                <a:ea typeface="+mn-ea"/>
                <a:cs typeface="+mn-cs"/>
              </a:defRPr>
            </a:lvl3pPr>
            <a:lvl4pPr marL="1040390" algn="l" defTabSz="693594" rtl="0" eaLnBrk="1" latinLnBrk="0" hangingPunct="1">
              <a:defRPr sz="1400" kern="1200">
                <a:solidFill>
                  <a:schemeClr val="tx1"/>
                </a:solidFill>
                <a:latin typeface="+mn-lt"/>
                <a:ea typeface="+mn-ea"/>
                <a:cs typeface="+mn-cs"/>
              </a:defRPr>
            </a:lvl4pPr>
            <a:lvl5pPr marL="1387187" algn="l" defTabSz="693594" rtl="0" eaLnBrk="1" latinLnBrk="0" hangingPunct="1">
              <a:defRPr sz="1400" kern="1200">
                <a:solidFill>
                  <a:schemeClr val="tx1"/>
                </a:solidFill>
                <a:latin typeface="+mn-lt"/>
                <a:ea typeface="+mn-ea"/>
                <a:cs typeface="+mn-cs"/>
              </a:defRPr>
            </a:lvl5pPr>
            <a:lvl6pPr marL="1733984" algn="l" defTabSz="693594" rtl="0" eaLnBrk="1" latinLnBrk="0" hangingPunct="1">
              <a:defRPr sz="1400" kern="1200">
                <a:solidFill>
                  <a:schemeClr val="tx1"/>
                </a:solidFill>
                <a:latin typeface="+mn-lt"/>
                <a:ea typeface="+mn-ea"/>
                <a:cs typeface="+mn-cs"/>
              </a:defRPr>
            </a:lvl6pPr>
            <a:lvl7pPr marL="2080780" algn="l" defTabSz="693594" rtl="0" eaLnBrk="1" latinLnBrk="0" hangingPunct="1">
              <a:defRPr sz="1400" kern="1200">
                <a:solidFill>
                  <a:schemeClr val="tx1"/>
                </a:solidFill>
                <a:latin typeface="+mn-lt"/>
                <a:ea typeface="+mn-ea"/>
                <a:cs typeface="+mn-cs"/>
              </a:defRPr>
            </a:lvl7pPr>
            <a:lvl8pPr marL="2427577" algn="l" defTabSz="693594" rtl="0" eaLnBrk="1" latinLnBrk="0" hangingPunct="1">
              <a:defRPr sz="1400" kern="1200">
                <a:solidFill>
                  <a:schemeClr val="tx1"/>
                </a:solidFill>
                <a:latin typeface="+mn-lt"/>
                <a:ea typeface="+mn-ea"/>
                <a:cs typeface="+mn-cs"/>
              </a:defRPr>
            </a:lvl8pPr>
            <a:lvl9pPr marL="2774374" algn="l" defTabSz="693594" rtl="0" eaLnBrk="1" latinLnBrk="0" hangingPunct="1">
              <a:defRPr sz="1400" kern="1200">
                <a:solidFill>
                  <a:schemeClr val="tx1"/>
                </a:solidFill>
                <a:latin typeface="+mn-lt"/>
                <a:ea typeface="+mn-ea"/>
                <a:cs typeface="+mn-cs"/>
              </a:defRPr>
            </a:lvl9pPr>
          </a:lstStyle>
          <a:p>
            <a:r>
              <a:rPr lang="en-US" dirty="0" smtClean="0">
                <a:latin typeface="Segoe UI" pitchFamily="34" charset="0"/>
                <a:ea typeface="Segoe UI" pitchFamily="34" charset="0"/>
                <a:cs typeface="Segoe UI" pitchFamily="34" charset="0"/>
              </a:rPr>
              <a:t>&lt;Event Name&gt;</a:t>
            </a:r>
            <a:endParaRPr lang="en-US"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atin typeface="Segoe UI" pitchFamily="34" charset="0"/>
              </a:defRPr>
            </a:lvl1pPr>
          </a:lstStyle>
          <a:p>
            <a:fld id="{7C3FBCD4-166E-446F-AF18-7D4A0CF9AEF6}" type="datetimeFigureOut">
              <a:rPr lang="en-US" smtClean="0"/>
              <a:pPr/>
              <a:t>1/6/2014</a:t>
            </a:fld>
            <a:endParaRPr lang="en-US" dirty="0"/>
          </a:p>
        </p:txBody>
      </p:sp>
      <p:sp>
        <p:nvSpPr>
          <p:cNvPr id="4" name="Slide Image Placeholder 3"/>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6193632" cy="464820"/>
          </a:xfrm>
          <a:prstGeom prst="rect">
            <a:avLst/>
          </a:prstGeom>
        </p:spPr>
        <p:txBody>
          <a:bodyPr vert="horz" lIns="92446" tIns="46223" rIns="92446" bIns="46223"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93631" y="8829967"/>
            <a:ext cx="686589" cy="464820"/>
          </a:xfrm>
          <a:prstGeom prst="rect">
            <a:avLst/>
          </a:prstGeom>
        </p:spPr>
        <p:txBody>
          <a:bodyPr vert="horz" lIns="92446" tIns="46223" rIns="92446" bIns="46223" rtlCol="0" anchor="b"/>
          <a:lstStyle>
            <a:lvl1pPr algn="r">
              <a:defRPr sz="1200">
                <a:latin typeface="Segoe UI" pitchFamily="34" charset="0"/>
              </a:defRPr>
            </a:lvl1pPr>
          </a:lstStyle>
          <a:p>
            <a:fld id="{8B263312-38AA-4E1E-B2B5-0F8F122B24FE}" type="slidenum">
              <a:rPr lang="en-US" smtClean="0"/>
              <a:pPr/>
              <a:t>‹#›</a:t>
            </a:fld>
            <a:endParaRPr lang="en-US" dirty="0"/>
          </a:p>
        </p:txBody>
      </p:sp>
      <p:sp>
        <p:nvSpPr>
          <p:cNvPr id="9" name="Header Placeholder 5"/>
          <p:cNvSpPr>
            <a:spLocks noGrp="1"/>
          </p:cNvSpPr>
          <p:nvPr>
            <p:ph type="hdr" sz="quarter"/>
          </p:nvPr>
        </p:nvSpPr>
        <p:spPr>
          <a:xfrm>
            <a:off x="0" y="0"/>
            <a:ext cx="2982119" cy="464820"/>
          </a:xfrm>
          <a:prstGeom prst="rect">
            <a:avLst/>
          </a:prstGeom>
        </p:spPr>
        <p:txBody>
          <a:bodyPr vert="horz" lIns="92446" tIns="46223" rIns="92446" bIns="46223" rtlCol="0"/>
          <a:lstStyle>
            <a:defPPr>
              <a:defRPr lang="en-US"/>
            </a:defPPr>
            <a:lvl1pPr marL="0" algn="l" defTabSz="693594" rtl="0" eaLnBrk="1" latinLnBrk="0" hangingPunct="1">
              <a:defRPr sz="1400" kern="1200">
                <a:solidFill>
                  <a:schemeClr val="tx1"/>
                </a:solidFill>
                <a:latin typeface="+mn-lt"/>
                <a:ea typeface="+mn-ea"/>
                <a:cs typeface="+mn-cs"/>
              </a:defRPr>
            </a:lvl1pPr>
            <a:lvl2pPr marL="346797" algn="l" defTabSz="693594" rtl="0" eaLnBrk="1" latinLnBrk="0" hangingPunct="1">
              <a:defRPr sz="1400" kern="1200">
                <a:solidFill>
                  <a:schemeClr val="tx1"/>
                </a:solidFill>
                <a:latin typeface="+mn-lt"/>
                <a:ea typeface="+mn-ea"/>
                <a:cs typeface="+mn-cs"/>
              </a:defRPr>
            </a:lvl2pPr>
            <a:lvl3pPr marL="693594" algn="l" defTabSz="693594" rtl="0" eaLnBrk="1" latinLnBrk="0" hangingPunct="1">
              <a:defRPr sz="1400" kern="1200">
                <a:solidFill>
                  <a:schemeClr val="tx1"/>
                </a:solidFill>
                <a:latin typeface="+mn-lt"/>
                <a:ea typeface="+mn-ea"/>
                <a:cs typeface="+mn-cs"/>
              </a:defRPr>
            </a:lvl3pPr>
            <a:lvl4pPr marL="1040390" algn="l" defTabSz="693594" rtl="0" eaLnBrk="1" latinLnBrk="0" hangingPunct="1">
              <a:defRPr sz="1400" kern="1200">
                <a:solidFill>
                  <a:schemeClr val="tx1"/>
                </a:solidFill>
                <a:latin typeface="+mn-lt"/>
                <a:ea typeface="+mn-ea"/>
                <a:cs typeface="+mn-cs"/>
              </a:defRPr>
            </a:lvl4pPr>
            <a:lvl5pPr marL="1387187" algn="l" defTabSz="693594" rtl="0" eaLnBrk="1" latinLnBrk="0" hangingPunct="1">
              <a:defRPr sz="1400" kern="1200">
                <a:solidFill>
                  <a:schemeClr val="tx1"/>
                </a:solidFill>
                <a:latin typeface="+mn-lt"/>
                <a:ea typeface="+mn-ea"/>
                <a:cs typeface="+mn-cs"/>
              </a:defRPr>
            </a:lvl5pPr>
            <a:lvl6pPr marL="1733984" algn="l" defTabSz="693594" rtl="0" eaLnBrk="1" latinLnBrk="0" hangingPunct="1">
              <a:defRPr sz="1400" kern="1200">
                <a:solidFill>
                  <a:schemeClr val="tx1"/>
                </a:solidFill>
                <a:latin typeface="+mn-lt"/>
                <a:ea typeface="+mn-ea"/>
                <a:cs typeface="+mn-cs"/>
              </a:defRPr>
            </a:lvl6pPr>
            <a:lvl7pPr marL="2080780" algn="l" defTabSz="693594" rtl="0" eaLnBrk="1" latinLnBrk="0" hangingPunct="1">
              <a:defRPr sz="1400" kern="1200">
                <a:solidFill>
                  <a:schemeClr val="tx1"/>
                </a:solidFill>
                <a:latin typeface="+mn-lt"/>
                <a:ea typeface="+mn-ea"/>
                <a:cs typeface="+mn-cs"/>
              </a:defRPr>
            </a:lvl7pPr>
            <a:lvl8pPr marL="2427577" algn="l" defTabSz="693594" rtl="0" eaLnBrk="1" latinLnBrk="0" hangingPunct="1">
              <a:defRPr sz="1400" kern="1200">
                <a:solidFill>
                  <a:schemeClr val="tx1"/>
                </a:solidFill>
                <a:latin typeface="+mn-lt"/>
                <a:ea typeface="+mn-ea"/>
                <a:cs typeface="+mn-cs"/>
              </a:defRPr>
            </a:lvl8pPr>
            <a:lvl9pPr marL="2774374" algn="l" defTabSz="693594" rtl="0" eaLnBrk="1" latinLnBrk="0" hangingPunct="1">
              <a:defRPr sz="1400" kern="1200">
                <a:solidFill>
                  <a:schemeClr val="tx1"/>
                </a:solidFill>
                <a:latin typeface="+mn-lt"/>
                <a:ea typeface="+mn-ea"/>
                <a:cs typeface="+mn-cs"/>
              </a:defRPr>
            </a:lvl9pPr>
          </a:lstStyle>
          <a:p>
            <a:r>
              <a:rPr lang="en-US" dirty="0" smtClean="0">
                <a:latin typeface="Segoe UI" pitchFamily="34" charset="0"/>
                <a:ea typeface="Segoe UI" pitchFamily="34" charset="0"/>
                <a:cs typeface="Segoe UI" pitchFamily="34" charset="0"/>
              </a:rPr>
              <a:t>&lt;Event Name&gt;</a:t>
            </a:r>
            <a:endParaRPr lang="en-US"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1371727" rtl="0" eaLnBrk="1" latinLnBrk="0" hangingPunct="1">
      <a:lnSpc>
        <a:spcPct val="90000"/>
      </a:lnSpc>
      <a:spcAft>
        <a:spcPts val="500"/>
      </a:spcAft>
      <a:defRPr sz="1400" kern="1200">
        <a:solidFill>
          <a:schemeClr val="tx1"/>
        </a:solidFill>
        <a:latin typeface="Segoe UI" pitchFamily="34" charset="0"/>
        <a:ea typeface="+mn-ea"/>
        <a:cs typeface="+mn-cs"/>
      </a:defRPr>
    </a:lvl1pPr>
    <a:lvl2pPr marL="319514" indent="-158765" algn="l" defTabSz="1371727" rtl="0" eaLnBrk="1" latinLnBrk="0" hangingPunct="1">
      <a:lnSpc>
        <a:spcPct val="90000"/>
      </a:lnSpc>
      <a:spcAft>
        <a:spcPts val="500"/>
      </a:spcAft>
      <a:buFont typeface="Arial" pitchFamily="34" charset="0"/>
      <a:buChar char="•"/>
      <a:defRPr sz="1400" kern="1200">
        <a:solidFill>
          <a:schemeClr val="tx1"/>
        </a:solidFill>
        <a:latin typeface="Segoe UI" pitchFamily="34" charset="0"/>
        <a:ea typeface="+mn-ea"/>
        <a:cs typeface="+mn-cs"/>
      </a:defRPr>
    </a:lvl2pPr>
    <a:lvl3pPr marL="492171" indent="-172658" algn="l" defTabSz="1371727" rtl="0" eaLnBrk="1" latinLnBrk="0" hangingPunct="1">
      <a:lnSpc>
        <a:spcPct val="90000"/>
      </a:lnSpc>
      <a:spcAft>
        <a:spcPts val="500"/>
      </a:spcAft>
      <a:buFont typeface="Arial" pitchFamily="34" charset="0"/>
      <a:buChar char="•"/>
      <a:defRPr sz="1400" kern="1200">
        <a:solidFill>
          <a:schemeClr val="tx1"/>
        </a:solidFill>
        <a:latin typeface="Segoe UI" pitchFamily="34" charset="0"/>
        <a:ea typeface="+mn-ea"/>
        <a:cs typeface="+mn-cs"/>
      </a:defRPr>
    </a:lvl3pPr>
    <a:lvl4pPr marL="724366" indent="-220286" algn="l" defTabSz="1371727" rtl="0" eaLnBrk="1" latinLnBrk="0" hangingPunct="1">
      <a:lnSpc>
        <a:spcPct val="90000"/>
      </a:lnSpc>
      <a:spcAft>
        <a:spcPts val="500"/>
      </a:spcAft>
      <a:buFont typeface="Arial" pitchFamily="34" charset="0"/>
      <a:buChar char="•"/>
      <a:defRPr sz="1400" kern="1200">
        <a:solidFill>
          <a:schemeClr val="tx1"/>
        </a:solidFill>
        <a:latin typeface="Segoe UI" pitchFamily="34" charset="0"/>
        <a:ea typeface="+mn-ea"/>
        <a:cs typeface="+mn-cs"/>
      </a:defRPr>
    </a:lvl4pPr>
    <a:lvl5pPr marL="922821" indent="-172658" algn="l" defTabSz="1371727" rtl="0" eaLnBrk="1" latinLnBrk="0" hangingPunct="1">
      <a:lnSpc>
        <a:spcPct val="90000"/>
      </a:lnSpc>
      <a:spcAft>
        <a:spcPts val="500"/>
      </a:spcAft>
      <a:buFont typeface="Arial" pitchFamily="34" charset="0"/>
      <a:buChar char="•"/>
      <a:defRPr sz="1400" kern="1200">
        <a:solidFill>
          <a:schemeClr val="tx1"/>
        </a:solidFill>
        <a:latin typeface="Segoe UI" pitchFamily="34" charset="0"/>
        <a:ea typeface="+mn-ea"/>
        <a:cs typeface="+mn-cs"/>
      </a:defRPr>
    </a:lvl5pPr>
    <a:lvl6pPr marL="3429321" algn="l" defTabSz="1371727" rtl="0" eaLnBrk="1" latinLnBrk="0" hangingPunct="1">
      <a:defRPr sz="1800" kern="1200">
        <a:solidFill>
          <a:schemeClr val="tx1"/>
        </a:solidFill>
        <a:latin typeface="+mn-lt"/>
        <a:ea typeface="+mn-ea"/>
        <a:cs typeface="+mn-cs"/>
      </a:defRPr>
    </a:lvl6pPr>
    <a:lvl7pPr marL="4115184" algn="l" defTabSz="1371727" rtl="0" eaLnBrk="1" latinLnBrk="0" hangingPunct="1">
      <a:defRPr sz="1800" kern="1200">
        <a:solidFill>
          <a:schemeClr val="tx1"/>
        </a:solidFill>
        <a:latin typeface="+mn-lt"/>
        <a:ea typeface="+mn-ea"/>
        <a:cs typeface="+mn-cs"/>
      </a:defRPr>
    </a:lvl7pPr>
    <a:lvl8pPr marL="4801048" algn="l" defTabSz="1371727" rtl="0" eaLnBrk="1" latinLnBrk="0" hangingPunct="1">
      <a:defRPr sz="1800" kern="1200">
        <a:solidFill>
          <a:schemeClr val="tx1"/>
        </a:solidFill>
        <a:latin typeface="+mn-lt"/>
        <a:ea typeface="+mn-ea"/>
        <a:cs typeface="+mn-cs"/>
      </a:defRPr>
    </a:lvl8pPr>
    <a:lvl9pPr marL="5486912" algn="l" defTabSz="1371727"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1846530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39319425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s/slide1.xm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edium Blue With Photo">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711925" y="5769090"/>
            <a:ext cx="16847047" cy="2031325"/>
          </a:xfrm>
          <a:prstGeom prst="rect">
            <a:avLst/>
          </a:prstGeom>
        </p:spPr>
        <p:txBody>
          <a:bodyPr/>
          <a:lstStyle>
            <a:lvl1pPr marL="0" indent="0">
              <a:buNone/>
              <a:defRPr sz="13200" i="0" spc="-150" baseline="0">
                <a:gradFill>
                  <a:gsLst>
                    <a:gs pos="0">
                      <a:schemeClr val="tx1"/>
                    </a:gs>
                    <a:gs pos="100000">
                      <a:schemeClr val="tx1"/>
                    </a:gs>
                  </a:gsLst>
                  <a:lin ang="5400000" scaled="0"/>
                </a:gradFill>
                <a:latin typeface="Segoe UI Light" pitchFamily="34" charset="0"/>
              </a:defRPr>
            </a:lvl1pPr>
          </a:lstStyle>
          <a:p>
            <a:pPr lvl="0"/>
            <a:r>
              <a:rPr lang="en-US" dirty="0" smtClean="0"/>
              <a:t>Presentation title</a:t>
            </a:r>
          </a:p>
        </p:txBody>
      </p:sp>
      <p:sp>
        <p:nvSpPr>
          <p:cNvPr id="12" name="Text Placeholder 8"/>
          <p:cNvSpPr>
            <a:spLocks noGrp="1"/>
          </p:cNvSpPr>
          <p:nvPr>
            <p:ph type="body" sz="quarter" idx="11" hasCustomPrompt="1"/>
          </p:nvPr>
        </p:nvSpPr>
        <p:spPr>
          <a:xfrm>
            <a:off x="777240" y="7917930"/>
            <a:ext cx="16794068" cy="615553"/>
          </a:xfrm>
          <a:prstGeom prst="rect">
            <a:avLst/>
          </a:prstGeom>
        </p:spPr>
        <p:txBody>
          <a:bodyPr/>
          <a:lstStyle>
            <a:lvl1pPr marL="0" indent="0">
              <a:buNone/>
              <a:defRPr spc="-150" baseline="0">
                <a:gradFill>
                  <a:gsLst>
                    <a:gs pos="0">
                      <a:schemeClr val="tx1"/>
                    </a:gs>
                    <a:gs pos="100000">
                      <a:schemeClr val="tx1"/>
                    </a:gs>
                  </a:gsLst>
                  <a:lin ang="5400000" scaled="0"/>
                </a:gradFill>
                <a:latin typeface="Segoe UI Light" pitchFamily="34" charset="0"/>
              </a:defRPr>
            </a:lvl1pPr>
          </a:lstStyle>
          <a:p>
            <a:pPr lvl="0"/>
            <a:r>
              <a:rPr lang="en-US" dirty="0" smtClean="0"/>
              <a:t>Name</a:t>
            </a:r>
            <a:endParaRPr lang="en-US" dirty="0"/>
          </a:p>
        </p:txBody>
      </p:sp>
      <p:sp>
        <p:nvSpPr>
          <p:cNvPr id="13" name="Text Placeholder 8"/>
          <p:cNvSpPr>
            <a:spLocks noGrp="1"/>
          </p:cNvSpPr>
          <p:nvPr>
            <p:ph type="body" sz="quarter" idx="12" hasCustomPrompt="1"/>
          </p:nvPr>
        </p:nvSpPr>
        <p:spPr>
          <a:xfrm>
            <a:off x="777240" y="8535341"/>
            <a:ext cx="11273391" cy="615553"/>
          </a:xfrm>
          <a:prstGeom prst="rect">
            <a:avLst/>
          </a:prstGeom>
        </p:spPr>
        <p:txBody>
          <a:bodyPr/>
          <a:lstStyle>
            <a:lvl1pPr marL="0" indent="0">
              <a:buNone/>
              <a:defRPr spc="-150" baseline="0">
                <a:gradFill>
                  <a:gsLst>
                    <a:gs pos="0">
                      <a:schemeClr val="tx1"/>
                    </a:gs>
                    <a:gs pos="100000">
                      <a:schemeClr val="tx1"/>
                    </a:gs>
                  </a:gsLst>
                  <a:lin ang="5400000" scaled="0"/>
                </a:gradFill>
                <a:latin typeface="Segoe UI Light" pitchFamily="34" charset="0"/>
              </a:defRPr>
            </a:lvl1pPr>
          </a:lstStyle>
          <a:p>
            <a:pPr lvl="0"/>
            <a:r>
              <a:rPr lang="en-US" dirty="0" smtClean="0"/>
              <a:t>Date</a:t>
            </a: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29510"/>
            <a:ext cx="8567255" cy="4443072"/>
          </a:xfrm>
          <a:prstGeom prst="rect">
            <a:avLst/>
          </a:prstGeom>
        </p:spPr>
      </p:pic>
    </p:spTree>
    <p:extLst>
      <p:ext uri="{BB962C8B-B14F-4D97-AF65-F5344CB8AC3E}">
        <p14:creationId xmlns:p14="http://schemas.microsoft.com/office/powerpoint/2010/main" val="3993054414"/>
      </p:ext>
    </p:extLst>
  </p:cSld>
  <p:clrMapOvr>
    <a:masterClrMapping/>
  </p:clrMapOvr>
  <p:transition spd="slow">
    <p:push/>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1257300" y="9534532"/>
            <a:ext cx="4114800" cy="547688"/>
          </a:xfrm>
          <a:prstGeom prst="rect">
            <a:avLst/>
          </a:prstGeom>
        </p:spPr>
        <p:txBody>
          <a:bodyPr lIns="91404" tIns="45703" rIns="91404" bIns="45703"/>
          <a:lstStyle/>
          <a:p>
            <a:fld id="{4608DBFD-5F5E-44DB-B6F1-2F882E6D3591}" type="datetimeFigureOut">
              <a:rPr lang="en-US" smtClean="0"/>
              <a:pPr/>
              <a:t>1/6/2014</a:t>
            </a:fld>
            <a:endParaRPr lang="en-US"/>
          </a:p>
        </p:txBody>
      </p:sp>
      <p:sp>
        <p:nvSpPr>
          <p:cNvPr id="4" name="Footer Placeholder 3"/>
          <p:cNvSpPr>
            <a:spLocks noGrp="1"/>
          </p:cNvSpPr>
          <p:nvPr>
            <p:ph type="ftr" sz="quarter" idx="11"/>
          </p:nvPr>
        </p:nvSpPr>
        <p:spPr>
          <a:xfrm>
            <a:off x="6057900" y="9534532"/>
            <a:ext cx="6172200" cy="547688"/>
          </a:xfrm>
          <a:prstGeom prst="rect">
            <a:avLst/>
          </a:prstGeom>
        </p:spPr>
        <p:txBody>
          <a:bodyPr lIns="91404" tIns="45703" rIns="91404" bIns="45703"/>
          <a:lstStyle/>
          <a:p>
            <a:endParaRPr lang="en-US"/>
          </a:p>
        </p:txBody>
      </p:sp>
      <p:sp>
        <p:nvSpPr>
          <p:cNvPr id="5" name="Slide Number Placeholder 4"/>
          <p:cNvSpPr>
            <a:spLocks noGrp="1"/>
          </p:cNvSpPr>
          <p:nvPr>
            <p:ph type="sldNum" sz="quarter" idx="12"/>
          </p:nvPr>
        </p:nvSpPr>
        <p:spPr>
          <a:xfrm>
            <a:off x="12915900" y="9534532"/>
            <a:ext cx="4114800" cy="547688"/>
          </a:xfrm>
          <a:prstGeom prst="rect">
            <a:avLst/>
          </a:prstGeom>
        </p:spPr>
        <p:txBody>
          <a:bodyPr lIns="91404" tIns="45703" rIns="91404" bIns="45703"/>
          <a:lstStyle/>
          <a:p>
            <a:fld id="{79F40473-C929-4D46-839D-F1FB567136FA}" type="slidenum">
              <a:rPr lang="en-US" smtClean="0"/>
              <a:pPr/>
              <a:t>‹#›</a:t>
            </a:fld>
            <a:endParaRPr lang="en-US"/>
          </a:p>
        </p:txBody>
      </p:sp>
    </p:spTree>
    <p:extLst>
      <p:ext uri="{BB962C8B-B14F-4D97-AF65-F5344CB8AC3E}">
        <p14:creationId xmlns:p14="http://schemas.microsoft.com/office/powerpoint/2010/main" val="4024002057"/>
      </p:ext>
    </p:extLst>
  </p:cSld>
  <p:clrMapOvr>
    <a:masterClrMapping/>
  </p:clrMapOvr>
  <p:transition spd="slow">
    <p:push/>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Medium Blue Rear Bumper">
    <p:spTree>
      <p:nvGrpSpPr>
        <p:cNvPr id="1" name=""/>
        <p:cNvGrpSpPr/>
        <p:nvPr/>
      </p:nvGrpSpPr>
      <p:grpSpPr>
        <a:xfrm>
          <a:off x="0" y="0"/>
          <a:ext cx="0" cy="0"/>
          <a:chOff x="0" y="0"/>
          <a:chExt cx="0" cy="0"/>
        </a:xfrm>
      </p:grpSpPr>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68133" y="3135086"/>
            <a:ext cx="5638738" cy="2598057"/>
          </a:xfrm>
          <a:prstGeom prst="rect">
            <a:avLst/>
          </a:prstGeom>
          <a:noFill/>
          <a:ln>
            <a:noFill/>
          </a:ln>
        </p:spPr>
      </p:pic>
    </p:spTree>
    <p:extLst>
      <p:ext uri="{BB962C8B-B14F-4D97-AF65-F5344CB8AC3E}">
        <p14:creationId xmlns:p14="http://schemas.microsoft.com/office/powerpoint/2010/main" val="2886289822"/>
      </p:ext>
    </p:extLst>
  </p:cSld>
  <p:clrMapOvr>
    <a:masterClrMapping/>
  </p:clrMapOvr>
  <p:transition spd="slow">
    <p:push/>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home_w.png">
            <a:hlinkClick r:id="rId2" action="ppaction://hlinksldjump"/>
          </p:cNvPr>
          <p:cNvPicPr>
            <a:picLocks noChangeAspect="1"/>
          </p:cNvPicPr>
          <p:nvPr userDrawn="1"/>
        </p:nvPicPr>
        <p:blipFill>
          <a:blip r:embed="rId3" cstate="print"/>
          <a:stretch>
            <a:fillRect/>
          </a:stretch>
        </p:blipFill>
        <p:spPr>
          <a:xfrm>
            <a:off x="16903430" y="353438"/>
            <a:ext cx="762000" cy="762000"/>
          </a:xfrm>
          <a:prstGeom prst="rect">
            <a:avLst/>
          </a:prstGeom>
        </p:spPr>
      </p:pic>
    </p:spTree>
    <p:extLst>
      <p:ext uri="{BB962C8B-B14F-4D97-AF65-F5344CB8AC3E}">
        <p14:creationId xmlns:p14="http://schemas.microsoft.com/office/powerpoint/2010/main" val="2067542859"/>
      </p:ext>
    </p:extLst>
  </p:cSld>
  <p:clrMapOvr>
    <a:masterClrMapping/>
  </p:clrMapOvr>
  <p:transition spd="slow">
    <p:push/>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Medium Blue With Phot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801170" y="9120206"/>
            <a:ext cx="4162647" cy="903676"/>
          </a:xfrm>
          <a:prstGeom prst="rect">
            <a:avLst/>
          </a:prstGeom>
        </p:spPr>
      </p:pic>
      <p:sp>
        <p:nvSpPr>
          <p:cNvPr id="10" name="Text Placeholder 5"/>
          <p:cNvSpPr>
            <a:spLocks noGrp="1"/>
          </p:cNvSpPr>
          <p:nvPr>
            <p:ph type="body" sz="quarter" idx="10" hasCustomPrompt="1"/>
          </p:nvPr>
        </p:nvSpPr>
        <p:spPr>
          <a:xfrm>
            <a:off x="711925" y="5769090"/>
            <a:ext cx="16847047" cy="2031325"/>
          </a:xfrm>
          <a:prstGeom prst="rect">
            <a:avLst/>
          </a:prstGeom>
        </p:spPr>
        <p:txBody>
          <a:bodyPr/>
          <a:lstStyle>
            <a:lvl1pPr marL="0" indent="0">
              <a:buNone/>
              <a:defRPr sz="13200" i="0" spc="-150" baseline="0">
                <a:gradFill>
                  <a:gsLst>
                    <a:gs pos="0">
                      <a:schemeClr val="tx1"/>
                    </a:gs>
                    <a:gs pos="100000">
                      <a:schemeClr val="tx1"/>
                    </a:gs>
                  </a:gsLst>
                  <a:lin ang="5400000" scaled="0"/>
                </a:gradFill>
                <a:latin typeface="Segoe UI Light" pitchFamily="34" charset="0"/>
              </a:defRPr>
            </a:lvl1pPr>
          </a:lstStyle>
          <a:p>
            <a:pPr lvl="0"/>
            <a:r>
              <a:rPr lang="en-US" dirty="0" smtClean="0"/>
              <a:t>Presentation title</a:t>
            </a:r>
          </a:p>
        </p:txBody>
      </p:sp>
      <p:sp>
        <p:nvSpPr>
          <p:cNvPr id="12" name="Text Placeholder 8"/>
          <p:cNvSpPr>
            <a:spLocks noGrp="1"/>
          </p:cNvSpPr>
          <p:nvPr>
            <p:ph type="body" sz="quarter" idx="11" hasCustomPrompt="1"/>
          </p:nvPr>
        </p:nvSpPr>
        <p:spPr>
          <a:xfrm>
            <a:off x="777240" y="7917930"/>
            <a:ext cx="16794068" cy="615553"/>
          </a:xfrm>
          <a:prstGeom prst="rect">
            <a:avLst/>
          </a:prstGeom>
        </p:spPr>
        <p:txBody>
          <a:bodyPr/>
          <a:lstStyle>
            <a:lvl1pPr marL="0" indent="0">
              <a:buNone/>
              <a:defRPr spc="-150" baseline="0">
                <a:gradFill>
                  <a:gsLst>
                    <a:gs pos="0">
                      <a:schemeClr val="tx1"/>
                    </a:gs>
                    <a:gs pos="100000">
                      <a:schemeClr val="tx1"/>
                    </a:gs>
                  </a:gsLst>
                  <a:lin ang="5400000" scaled="0"/>
                </a:gradFill>
                <a:latin typeface="Segoe UI Light" pitchFamily="34" charset="0"/>
              </a:defRPr>
            </a:lvl1pPr>
          </a:lstStyle>
          <a:p>
            <a:pPr lvl="0"/>
            <a:r>
              <a:rPr lang="en-US" dirty="0" smtClean="0"/>
              <a:t>Name</a:t>
            </a:r>
            <a:endParaRPr lang="en-US" dirty="0"/>
          </a:p>
        </p:txBody>
      </p:sp>
      <p:sp>
        <p:nvSpPr>
          <p:cNvPr id="13" name="Text Placeholder 8"/>
          <p:cNvSpPr>
            <a:spLocks noGrp="1"/>
          </p:cNvSpPr>
          <p:nvPr>
            <p:ph type="body" sz="quarter" idx="12" hasCustomPrompt="1"/>
          </p:nvPr>
        </p:nvSpPr>
        <p:spPr>
          <a:xfrm>
            <a:off x="777240" y="8535341"/>
            <a:ext cx="11273391" cy="615553"/>
          </a:xfrm>
          <a:prstGeom prst="rect">
            <a:avLst/>
          </a:prstGeom>
        </p:spPr>
        <p:txBody>
          <a:bodyPr/>
          <a:lstStyle>
            <a:lvl1pPr marL="0" indent="0">
              <a:buNone/>
              <a:defRPr spc="-150" baseline="0">
                <a:gradFill>
                  <a:gsLst>
                    <a:gs pos="0">
                      <a:schemeClr val="tx1"/>
                    </a:gs>
                    <a:gs pos="100000">
                      <a:schemeClr val="tx1"/>
                    </a:gs>
                  </a:gsLst>
                  <a:lin ang="5400000" scaled="0"/>
                </a:gradFill>
                <a:latin typeface="Segoe UI Light" pitchFamily="34" charset="0"/>
              </a:defRPr>
            </a:lvl1pPr>
          </a:lstStyle>
          <a:p>
            <a:pPr lvl="0"/>
            <a:r>
              <a:rPr lang="en-US" dirty="0" smtClean="0"/>
              <a:t>Date</a:t>
            </a:r>
            <a:endParaRPr lang="en-US"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464457"/>
            <a:ext cx="6590469" cy="4515645"/>
          </a:xfrm>
          <a:prstGeom prst="rect">
            <a:avLst/>
          </a:prstGeom>
        </p:spPr>
      </p:pic>
    </p:spTree>
    <p:extLst>
      <p:ext uri="{BB962C8B-B14F-4D97-AF65-F5344CB8AC3E}">
        <p14:creationId xmlns:p14="http://schemas.microsoft.com/office/powerpoint/2010/main" val="2849547391"/>
      </p:ext>
    </p:extLst>
  </p:cSld>
  <p:clrMapOvr>
    <a:masterClrMapping/>
  </p:clrMapOvr>
  <p:transition spd="slow">
    <p:push/>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778871" y="1428751"/>
            <a:ext cx="16727876" cy="1121846"/>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778871" y="3257549"/>
            <a:ext cx="16727876" cy="3120737"/>
          </a:xfrm>
        </p:spPr>
        <p:txBody>
          <a:bodyPr/>
          <a:lstStyle>
            <a:lvl3pPr>
              <a:defRPr sz="3200"/>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34049508"/>
      </p:ext>
    </p:extLst>
  </p:cSld>
  <p:clrMapOvr>
    <a:masterClrMapping/>
  </p:clrMapOvr>
  <p:transition spd="slow">
    <p:push/>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801170" y="9120206"/>
            <a:ext cx="4162647" cy="903676"/>
          </a:xfrm>
          <a:prstGeom prst="rect">
            <a:avLst/>
          </a:prstGeom>
        </p:spPr>
      </p:pic>
    </p:spTree>
    <p:extLst>
      <p:ext uri="{BB962C8B-B14F-4D97-AF65-F5344CB8AC3E}">
        <p14:creationId xmlns:p14="http://schemas.microsoft.com/office/powerpoint/2010/main" val="1276748228"/>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778871" y="2952749"/>
            <a:ext cx="16727876" cy="3139321"/>
          </a:xfrm>
        </p:spPr>
        <p:txBody>
          <a:bodyPr/>
          <a:lstStyle>
            <a:lvl1pPr>
              <a:lnSpc>
                <a:spcPct val="100000"/>
              </a:lnSpc>
              <a:defRPr baseline="0"/>
            </a:lvl1pPr>
            <a:lvl2pPr>
              <a:lnSpc>
                <a:spcPct val="100000"/>
              </a:lnSpc>
              <a:defRPr spc="0" baseline="0"/>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801170" y="9120206"/>
            <a:ext cx="4162647" cy="903676"/>
          </a:xfrm>
          <a:prstGeom prst="rect">
            <a:avLst/>
          </a:prstGeom>
        </p:spPr>
      </p:pic>
    </p:spTree>
    <p:extLst>
      <p:ext uri="{BB962C8B-B14F-4D97-AF65-F5344CB8AC3E}">
        <p14:creationId xmlns:p14="http://schemas.microsoft.com/office/powerpoint/2010/main" val="3076500190"/>
      </p:ext>
    </p:extLst>
  </p:cSld>
  <p:clrMapOvr>
    <a:masterClrMapping/>
  </p:clrMapOvr>
  <p:transition spd="slow">
    <p:push/>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821" y="1466851"/>
            <a:ext cx="16727876" cy="1121846"/>
          </a:xfrm>
        </p:spPr>
        <p:txBody>
          <a:bodyPr/>
          <a:lstStyle>
            <a:lvl1pPr>
              <a:defRPr spc="-100" baseline="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759821" y="3295649"/>
            <a:ext cx="16727876" cy="1354217"/>
          </a:xfrm>
        </p:spPr>
        <p:txBody>
          <a:bodyPr/>
          <a:lstStyle>
            <a:lvl1pPr marL="0" indent="0">
              <a:spcBef>
                <a:spcPts val="0"/>
              </a:spcBef>
              <a:spcAft>
                <a:spcPts val="2400"/>
              </a:spcAft>
              <a:buNone/>
              <a:defRPr sz="4000" spc="-100" baseline="0">
                <a:latin typeface="Segoe UI Light" pitchFamily="34" charset="0"/>
              </a:defRPr>
            </a:lvl1pPr>
            <a:lvl2pPr marL="0" indent="0">
              <a:spcBef>
                <a:spcPts val="0"/>
              </a:spcBef>
              <a:spcAft>
                <a:spcPts val="1200"/>
              </a:spcAft>
              <a:buNone/>
              <a:defRPr sz="2800" spc="0" baseline="0"/>
            </a:lvl2pPr>
            <a:lvl3pPr marL="0" indent="0">
              <a:spcBef>
                <a:spcPts val="0"/>
              </a:spcBef>
              <a:spcAft>
                <a:spcPts val="600"/>
              </a:spcAft>
              <a:buNone/>
              <a:defRPr sz="3000"/>
            </a:lvl3pPr>
            <a:lvl4pPr marL="0" indent="0">
              <a:spcBef>
                <a:spcPts val="0"/>
              </a:spcBef>
              <a:spcAft>
                <a:spcPts val="600"/>
              </a:spcAft>
              <a:buNone/>
              <a:defRPr/>
            </a:lvl4pPr>
            <a:lvl5pPr marL="0" indent="0">
              <a:spcBef>
                <a:spcPts val="0"/>
              </a:spcBef>
              <a:spcAft>
                <a:spcPts val="600"/>
              </a:spcAft>
              <a:buNone/>
              <a:defRPr/>
            </a:lvl5pPr>
          </a:lstStyle>
          <a:p>
            <a:pPr lvl="0"/>
            <a:r>
              <a:rPr lang="en-US" dirty="0" smtClean="0"/>
              <a:t>Click to edit Master text styles</a:t>
            </a:r>
          </a:p>
          <a:p>
            <a:pPr lvl="1"/>
            <a:r>
              <a:rPr lang="en-US" dirty="0" smtClean="0"/>
              <a:t>Second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801170" y="9120206"/>
            <a:ext cx="4162647" cy="903676"/>
          </a:xfrm>
          <a:prstGeom prst="rect">
            <a:avLst/>
          </a:prstGeom>
        </p:spPr>
      </p:pic>
    </p:spTree>
    <p:extLst>
      <p:ext uri="{BB962C8B-B14F-4D97-AF65-F5344CB8AC3E}">
        <p14:creationId xmlns:p14="http://schemas.microsoft.com/office/powerpoint/2010/main" val="922854651"/>
      </p:ext>
    </p:extLst>
  </p:cSld>
  <p:clrMapOvr>
    <a:masterClrMapping/>
  </p:clrMapOvr>
  <p:transition spd="slow">
    <p:push/>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dium Blu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p:transition spd="slow">
    <p:push/>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it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4520780"/>
      </p:ext>
    </p:extLst>
  </p:cSld>
  <p:clrMapOvr>
    <a:masterClrMapping/>
  </p:clrMapOvr>
  <p:transition spd="slow">
    <p:push/>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Medium Blue With Photo">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92253" y="5435262"/>
            <a:ext cx="16847047" cy="2031325"/>
          </a:xfrm>
          <a:prstGeom prst="rect">
            <a:avLst/>
          </a:prstGeom>
        </p:spPr>
        <p:txBody>
          <a:bodyPr/>
          <a:lstStyle>
            <a:lvl1pPr marL="0" indent="0">
              <a:buNone/>
              <a:defRPr sz="13200" i="0" spc="-150" baseline="0">
                <a:gradFill>
                  <a:gsLst>
                    <a:gs pos="0">
                      <a:schemeClr val="tx1"/>
                    </a:gs>
                    <a:gs pos="100000">
                      <a:schemeClr val="tx1"/>
                    </a:gs>
                  </a:gsLst>
                  <a:lin ang="5400000" scaled="0"/>
                </a:gradFill>
                <a:latin typeface="Segoe UI Light" pitchFamily="34" charset="0"/>
              </a:defRPr>
            </a:lvl1pPr>
          </a:lstStyle>
          <a:p>
            <a:pPr lvl="0"/>
            <a:r>
              <a:rPr lang="en-US" dirty="0" smtClean="0"/>
              <a:t>Presentation title</a:t>
            </a:r>
          </a:p>
        </p:txBody>
      </p:sp>
      <p:sp>
        <p:nvSpPr>
          <p:cNvPr id="12" name="Text Placeholder 8"/>
          <p:cNvSpPr>
            <a:spLocks noGrp="1"/>
          </p:cNvSpPr>
          <p:nvPr>
            <p:ph type="body" sz="quarter" idx="11" hasCustomPrompt="1"/>
          </p:nvPr>
        </p:nvSpPr>
        <p:spPr>
          <a:xfrm>
            <a:off x="777240" y="7917930"/>
            <a:ext cx="16794068" cy="615553"/>
          </a:xfrm>
          <a:prstGeom prst="rect">
            <a:avLst/>
          </a:prstGeom>
        </p:spPr>
        <p:txBody>
          <a:bodyPr/>
          <a:lstStyle>
            <a:lvl1pPr marL="0" indent="0">
              <a:buNone/>
              <a:defRPr spc="-150" baseline="0">
                <a:gradFill>
                  <a:gsLst>
                    <a:gs pos="0">
                      <a:schemeClr val="tx1"/>
                    </a:gs>
                    <a:gs pos="100000">
                      <a:schemeClr val="tx1"/>
                    </a:gs>
                  </a:gsLst>
                  <a:lin ang="5400000" scaled="0"/>
                </a:gradFill>
                <a:latin typeface="Segoe UI Light" pitchFamily="34" charset="0"/>
              </a:defRPr>
            </a:lvl1pPr>
          </a:lstStyle>
          <a:p>
            <a:pPr lvl="0"/>
            <a:r>
              <a:rPr lang="en-US" dirty="0" smtClean="0"/>
              <a:t>Name</a:t>
            </a:r>
            <a:endParaRPr lang="en-US" dirty="0"/>
          </a:p>
        </p:txBody>
      </p:sp>
      <p:sp>
        <p:nvSpPr>
          <p:cNvPr id="13" name="Text Placeholder 8"/>
          <p:cNvSpPr>
            <a:spLocks noGrp="1"/>
          </p:cNvSpPr>
          <p:nvPr>
            <p:ph type="body" sz="quarter" idx="12" hasCustomPrompt="1"/>
          </p:nvPr>
        </p:nvSpPr>
        <p:spPr>
          <a:xfrm>
            <a:off x="777240" y="8535341"/>
            <a:ext cx="11273391" cy="615553"/>
          </a:xfrm>
          <a:prstGeom prst="rect">
            <a:avLst/>
          </a:prstGeom>
        </p:spPr>
        <p:txBody>
          <a:bodyPr/>
          <a:lstStyle>
            <a:lvl1pPr marL="0" indent="0">
              <a:buNone/>
              <a:defRPr spc="-150" baseline="0">
                <a:gradFill>
                  <a:gsLst>
                    <a:gs pos="0">
                      <a:schemeClr val="tx1"/>
                    </a:gs>
                    <a:gs pos="100000">
                      <a:schemeClr val="tx1"/>
                    </a:gs>
                  </a:gsLst>
                  <a:lin ang="5400000" scaled="0"/>
                </a:gradFill>
                <a:latin typeface="Segoe UI Light" pitchFamily="34" charset="0"/>
              </a:defRPr>
            </a:lvl1pPr>
          </a:lstStyle>
          <a:p>
            <a:pPr lvl="0"/>
            <a:r>
              <a:rPr lang="en-US" dirty="0" smtClean="0"/>
              <a:t>Date</a:t>
            </a:r>
            <a:endParaRPr lang="en-US" dirty="0"/>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192894"/>
            <a:ext cx="8128000" cy="4225358"/>
          </a:xfrm>
          <a:prstGeom prst="rect">
            <a:avLst/>
          </a:prstGeom>
        </p:spPr>
      </p:pic>
    </p:spTree>
    <p:extLst>
      <p:ext uri="{BB962C8B-B14F-4D97-AF65-F5344CB8AC3E}">
        <p14:creationId xmlns:p14="http://schemas.microsoft.com/office/powerpoint/2010/main" val="2738924700"/>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9.xml"/><Relationship Id="rId7" Type="http://schemas.openxmlformats.org/officeDocument/2006/relationships/image" Target="../media/image1.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778871" y="1466851"/>
            <a:ext cx="16727876" cy="112184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5" name="Text Placeholder 2"/>
          <p:cNvSpPr>
            <a:spLocks noGrp="1"/>
          </p:cNvSpPr>
          <p:nvPr>
            <p:ph type="body" idx="1"/>
          </p:nvPr>
        </p:nvSpPr>
        <p:spPr>
          <a:xfrm>
            <a:off x="778872" y="3295650"/>
            <a:ext cx="16727874" cy="313932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23270" y="286368"/>
            <a:ext cx="4162647" cy="903676"/>
          </a:xfrm>
          <a:prstGeom prst="rect">
            <a:avLst/>
          </a:prstGeom>
        </p:spPr>
      </p:pic>
      <p:pic>
        <p:nvPicPr>
          <p:cNvPr id="8" name="Picture 7"/>
          <p:cNvPicPr>
            <a:picLocks noChangeAspect="1" noChangeArrowheads="1"/>
          </p:cNvPicPr>
          <p:nvPr userDrawn="1"/>
        </p:nvPicPr>
        <p:blipFill>
          <a:blip r:embed="rId9">
            <a:extLst>
              <a:ext uri="{28A0092B-C50C-407E-A947-70E740481C1C}">
                <a14:useLocalDpi xmlns:a14="http://schemas.microsoft.com/office/drawing/2010/main" val="0"/>
              </a:ext>
            </a:extLst>
          </a:blip>
          <a:stretch>
            <a:fillRect/>
          </a:stretch>
        </p:blipFill>
        <p:spPr bwMode="black">
          <a:xfrm>
            <a:off x="15383094" y="-59182"/>
            <a:ext cx="2822356" cy="1392682"/>
          </a:xfrm>
          <a:prstGeom prst="rect">
            <a:avLst/>
          </a:prstGeom>
          <a:noFill/>
          <a:ln>
            <a:noFill/>
          </a:ln>
        </p:spPr>
      </p:pic>
    </p:spTree>
    <p:extLst>
      <p:ext uri="{BB962C8B-B14F-4D97-AF65-F5344CB8AC3E}">
        <p14:creationId xmlns:p14="http://schemas.microsoft.com/office/powerpoint/2010/main" val="1268986105"/>
      </p:ext>
    </p:extLst>
  </p:cSld>
  <p:clrMap bg1="dk1" tx1="lt1" bg2="dk2" tx2="lt2" accent1="accent1" accent2="accent2" accent3="accent3" accent4="accent4" accent5="accent5" accent6="accent6" hlink="hlink" folHlink="folHlink"/>
  <p:sldLayoutIdLst>
    <p:sldLayoutId id="2147483818" r:id="rId1"/>
    <p:sldLayoutId id="2147483847" r:id="rId2"/>
    <p:sldLayoutId id="2147483862" r:id="rId3"/>
    <p:sldLayoutId id="2147483863" r:id="rId4"/>
    <p:sldLayoutId id="2147483864" r:id="rId5"/>
    <p:sldLayoutId id="2147483865" r:id="rId6"/>
  </p:sldLayoutIdLst>
  <p:transition spd="slow">
    <p:push/>
  </p:transition>
  <p:timing>
    <p:tnLst>
      <p:par>
        <p:cTn id="1" dur="indefinite" restart="never" nodeType="tmRoot"/>
      </p:par>
    </p:tnLst>
  </p:timing>
  <p:txStyles>
    <p:titleStyle>
      <a:lvl1pPr algn="l" defTabSz="1371727" rtl="0" eaLnBrk="1" latinLnBrk="0" hangingPunct="1">
        <a:lnSpc>
          <a:spcPct val="90000"/>
        </a:lnSpc>
        <a:spcBef>
          <a:spcPct val="0"/>
        </a:spcBef>
        <a:buNone/>
        <a:defRPr lang="en-US" sz="81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519182" indent="-519182" algn="l" defTabSz="1371727" rtl="0" eaLnBrk="1" latinLnBrk="0" hangingPunct="1">
        <a:lnSpc>
          <a:spcPct val="100000"/>
        </a:lnSpc>
        <a:spcBef>
          <a:spcPts val="0"/>
        </a:spcBef>
        <a:spcAft>
          <a:spcPts val="1200"/>
        </a:spcAft>
        <a:buSzPct val="90000"/>
        <a:buFontTx/>
        <a:buBlip>
          <a:blip r:embed="rId10"/>
        </a:buBlip>
        <a:defRPr sz="40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1pPr>
      <a:lvl2pPr marL="945483" indent="-426301" algn="l" defTabSz="1371727" rtl="0" eaLnBrk="1" latinLnBrk="0" hangingPunct="1">
        <a:lnSpc>
          <a:spcPct val="100000"/>
        </a:lnSpc>
        <a:spcBef>
          <a:spcPts val="0"/>
        </a:spcBef>
        <a:spcAft>
          <a:spcPts val="1200"/>
        </a:spcAft>
        <a:buSzPct val="90000"/>
        <a:buFontTx/>
        <a:buBlip>
          <a:blip r:embed="rId10"/>
        </a:buBlip>
        <a:tabLst>
          <a:tab pos="945483" algn="l"/>
        </a:tabLst>
        <a:defRPr sz="36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2pPr>
      <a:lvl3pPr marL="1371783" indent="-426301" algn="l" defTabSz="1371727" rtl="0" eaLnBrk="1" latinLnBrk="0" hangingPunct="1">
        <a:lnSpc>
          <a:spcPct val="100000"/>
        </a:lnSpc>
        <a:spcBef>
          <a:spcPts val="0"/>
        </a:spcBef>
        <a:spcAft>
          <a:spcPts val="1200"/>
        </a:spcAft>
        <a:buSzPct val="90000"/>
        <a:buFontTx/>
        <a:buBlip>
          <a:blip r:embed="rId10"/>
        </a:buBlip>
        <a:defRPr sz="32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3pPr>
      <a:lvl4pPr marL="2224384" indent="-335802" algn="l" defTabSz="1371727" rtl="0" eaLnBrk="1" latinLnBrk="0" hangingPunct="1">
        <a:lnSpc>
          <a:spcPct val="100000"/>
        </a:lnSpc>
        <a:spcBef>
          <a:spcPts val="0"/>
        </a:spcBef>
        <a:spcAft>
          <a:spcPts val="1200"/>
        </a:spcAft>
        <a:buSzPct val="90000"/>
        <a:buFontTx/>
        <a:buBlip>
          <a:blip r:embed="rId10"/>
        </a:buBlip>
        <a:tabLst>
          <a:tab pos="1371783" algn="l"/>
        </a:tabLst>
        <a:defRPr sz="28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4pPr>
      <a:lvl5pPr marL="2569712" indent="-345328" algn="l" defTabSz="1371727" rtl="0" eaLnBrk="1" latinLnBrk="0" hangingPunct="1">
        <a:lnSpc>
          <a:spcPct val="100000"/>
        </a:lnSpc>
        <a:spcBef>
          <a:spcPts val="0"/>
        </a:spcBef>
        <a:spcAft>
          <a:spcPts val="1200"/>
        </a:spcAft>
        <a:buSzPct val="90000"/>
        <a:buFontTx/>
        <a:buBlip>
          <a:blip r:embed="rId10"/>
        </a:buBlip>
        <a:defRPr sz="28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5pPr>
      <a:lvl6pPr marL="3772251" indent="-342932" algn="l" defTabSz="1371727"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8116" indent="-342932" algn="l" defTabSz="1371727"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980" indent="-342932" algn="l" defTabSz="1371727"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845" indent="-342932" algn="l" defTabSz="1371727"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71727" rtl="0" eaLnBrk="1" latinLnBrk="0" hangingPunct="1">
        <a:defRPr sz="2700" kern="1200">
          <a:solidFill>
            <a:schemeClr val="tx1"/>
          </a:solidFill>
          <a:latin typeface="+mn-lt"/>
          <a:ea typeface="+mn-ea"/>
          <a:cs typeface="+mn-cs"/>
        </a:defRPr>
      </a:lvl1pPr>
      <a:lvl2pPr marL="685864" algn="l" defTabSz="1371727" rtl="0" eaLnBrk="1" latinLnBrk="0" hangingPunct="1">
        <a:defRPr sz="2700" kern="1200">
          <a:solidFill>
            <a:schemeClr val="tx1"/>
          </a:solidFill>
          <a:latin typeface="+mn-lt"/>
          <a:ea typeface="+mn-ea"/>
          <a:cs typeface="+mn-cs"/>
        </a:defRPr>
      </a:lvl2pPr>
      <a:lvl3pPr marL="1371727" algn="l" defTabSz="1371727" rtl="0" eaLnBrk="1" latinLnBrk="0" hangingPunct="1">
        <a:defRPr sz="2700" kern="1200">
          <a:solidFill>
            <a:schemeClr val="tx1"/>
          </a:solidFill>
          <a:latin typeface="+mn-lt"/>
          <a:ea typeface="+mn-ea"/>
          <a:cs typeface="+mn-cs"/>
        </a:defRPr>
      </a:lvl3pPr>
      <a:lvl4pPr marL="2057592" algn="l" defTabSz="1371727" rtl="0" eaLnBrk="1" latinLnBrk="0" hangingPunct="1">
        <a:defRPr sz="2700" kern="1200">
          <a:solidFill>
            <a:schemeClr val="tx1"/>
          </a:solidFill>
          <a:latin typeface="+mn-lt"/>
          <a:ea typeface="+mn-ea"/>
          <a:cs typeface="+mn-cs"/>
        </a:defRPr>
      </a:lvl4pPr>
      <a:lvl5pPr marL="2743456" algn="l" defTabSz="1371727" rtl="0" eaLnBrk="1" latinLnBrk="0" hangingPunct="1">
        <a:defRPr sz="2700" kern="1200">
          <a:solidFill>
            <a:schemeClr val="tx1"/>
          </a:solidFill>
          <a:latin typeface="+mn-lt"/>
          <a:ea typeface="+mn-ea"/>
          <a:cs typeface="+mn-cs"/>
        </a:defRPr>
      </a:lvl5pPr>
      <a:lvl6pPr marL="3429321" algn="l" defTabSz="1371727" rtl="0" eaLnBrk="1" latinLnBrk="0" hangingPunct="1">
        <a:defRPr sz="2700" kern="1200">
          <a:solidFill>
            <a:schemeClr val="tx1"/>
          </a:solidFill>
          <a:latin typeface="+mn-lt"/>
          <a:ea typeface="+mn-ea"/>
          <a:cs typeface="+mn-cs"/>
        </a:defRPr>
      </a:lvl6pPr>
      <a:lvl7pPr marL="4115184" algn="l" defTabSz="1371727" rtl="0" eaLnBrk="1" latinLnBrk="0" hangingPunct="1">
        <a:defRPr sz="2700" kern="1200">
          <a:solidFill>
            <a:schemeClr val="tx1"/>
          </a:solidFill>
          <a:latin typeface="+mn-lt"/>
          <a:ea typeface="+mn-ea"/>
          <a:cs typeface="+mn-cs"/>
        </a:defRPr>
      </a:lvl7pPr>
      <a:lvl8pPr marL="4801048" algn="l" defTabSz="1371727" rtl="0" eaLnBrk="1" latinLnBrk="0" hangingPunct="1">
        <a:defRPr sz="2700" kern="1200">
          <a:solidFill>
            <a:schemeClr val="tx1"/>
          </a:solidFill>
          <a:latin typeface="+mn-lt"/>
          <a:ea typeface="+mn-ea"/>
          <a:cs typeface="+mn-cs"/>
        </a:defRPr>
      </a:lvl8pPr>
      <a:lvl9pPr marL="5486912" algn="l" defTabSz="1371727"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8871" y="1371601"/>
            <a:ext cx="16727876" cy="112184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778872" y="3200400"/>
            <a:ext cx="16727874" cy="313932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black">
          <a:xfrm>
            <a:off x="15383094" y="-59182"/>
            <a:ext cx="2822356" cy="1392682"/>
          </a:xfrm>
          <a:prstGeom prst="rect">
            <a:avLst/>
          </a:prstGeom>
          <a:noFill/>
          <a:ln>
            <a:noFill/>
          </a:ln>
        </p:spPr>
      </p:pic>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94719" y="147221"/>
            <a:ext cx="4162647" cy="903676"/>
          </a:xfrm>
          <a:prstGeom prst="rect">
            <a:avLst/>
          </a:prstGeom>
        </p:spPr>
      </p:pic>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68" r:id="rId1"/>
    <p:sldLayoutId id="2147483813" r:id="rId2"/>
    <p:sldLayoutId id="2147483866" r:id="rId3"/>
    <p:sldLayoutId id="2147483872" r:id="rId4"/>
  </p:sldLayoutIdLst>
  <p:transition spd="slow">
    <p:push/>
  </p:transition>
  <p:timing>
    <p:tnLst>
      <p:par>
        <p:cTn id="1" dur="indefinite" restart="never" nodeType="tmRoot"/>
      </p:par>
    </p:tnLst>
  </p:timing>
  <p:txStyles>
    <p:titleStyle>
      <a:lvl1pPr algn="l" defTabSz="1371727" rtl="0" eaLnBrk="1" latinLnBrk="0" hangingPunct="1">
        <a:lnSpc>
          <a:spcPct val="90000"/>
        </a:lnSpc>
        <a:spcBef>
          <a:spcPct val="0"/>
        </a:spcBef>
        <a:buNone/>
        <a:defRPr lang="en-US" sz="81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519182" indent="-519182" algn="l" defTabSz="1371727" rtl="0" eaLnBrk="1" latinLnBrk="0" hangingPunct="1">
        <a:lnSpc>
          <a:spcPct val="100000"/>
        </a:lnSpc>
        <a:spcBef>
          <a:spcPts val="0"/>
        </a:spcBef>
        <a:spcAft>
          <a:spcPts val="1200"/>
        </a:spcAft>
        <a:buSzPct val="90000"/>
        <a:buFontTx/>
        <a:buBlip>
          <a:blip r:embed="rId8"/>
        </a:buBlip>
        <a:defRPr sz="40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1pPr>
      <a:lvl2pPr marL="945483" indent="-426301" algn="l" defTabSz="1371727" rtl="0" eaLnBrk="1" latinLnBrk="0" hangingPunct="1">
        <a:lnSpc>
          <a:spcPct val="100000"/>
        </a:lnSpc>
        <a:spcBef>
          <a:spcPts val="0"/>
        </a:spcBef>
        <a:spcAft>
          <a:spcPts val="1200"/>
        </a:spcAft>
        <a:buSzPct val="90000"/>
        <a:buFontTx/>
        <a:buBlip>
          <a:blip r:embed="rId8"/>
        </a:buBlip>
        <a:tabLst>
          <a:tab pos="945483" algn="l"/>
        </a:tabLst>
        <a:defRPr sz="36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2pPr>
      <a:lvl3pPr marL="1371783" indent="-426301" algn="l" defTabSz="1371727" rtl="0" eaLnBrk="1" latinLnBrk="0" hangingPunct="1">
        <a:lnSpc>
          <a:spcPct val="100000"/>
        </a:lnSpc>
        <a:spcBef>
          <a:spcPts val="0"/>
        </a:spcBef>
        <a:spcAft>
          <a:spcPts val="1200"/>
        </a:spcAft>
        <a:buSzPct val="90000"/>
        <a:buFontTx/>
        <a:buBlip>
          <a:blip r:embed="rId8"/>
        </a:buBlip>
        <a:defRPr sz="32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3pPr>
      <a:lvl4pPr marL="2224384" indent="-335802" algn="l" defTabSz="1371727" rtl="0" eaLnBrk="1" latinLnBrk="0" hangingPunct="1">
        <a:lnSpc>
          <a:spcPct val="100000"/>
        </a:lnSpc>
        <a:spcBef>
          <a:spcPts val="0"/>
        </a:spcBef>
        <a:spcAft>
          <a:spcPts val="1200"/>
        </a:spcAft>
        <a:buSzPct val="90000"/>
        <a:buFontTx/>
        <a:buBlip>
          <a:blip r:embed="rId8"/>
        </a:buBlip>
        <a:tabLst>
          <a:tab pos="1371783" algn="l"/>
        </a:tabLst>
        <a:defRPr sz="28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4pPr>
      <a:lvl5pPr marL="2569712" indent="-345328" algn="l" defTabSz="1371727" rtl="0" eaLnBrk="1" latinLnBrk="0" hangingPunct="1">
        <a:lnSpc>
          <a:spcPct val="100000"/>
        </a:lnSpc>
        <a:spcBef>
          <a:spcPts val="0"/>
        </a:spcBef>
        <a:spcAft>
          <a:spcPts val="1200"/>
        </a:spcAft>
        <a:buSzPct val="90000"/>
        <a:buFontTx/>
        <a:buBlip>
          <a:blip r:embed="rId8"/>
        </a:buBlip>
        <a:defRPr sz="28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5pPr>
      <a:lvl6pPr marL="3772251" indent="-342932" algn="l" defTabSz="1371727"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8116" indent="-342932" algn="l" defTabSz="1371727"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980" indent="-342932" algn="l" defTabSz="1371727"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845" indent="-342932" algn="l" defTabSz="1371727"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71727" rtl="0" eaLnBrk="1" latinLnBrk="0" hangingPunct="1">
        <a:defRPr sz="2700" kern="1200">
          <a:solidFill>
            <a:schemeClr val="tx1"/>
          </a:solidFill>
          <a:latin typeface="+mn-lt"/>
          <a:ea typeface="+mn-ea"/>
          <a:cs typeface="+mn-cs"/>
        </a:defRPr>
      </a:lvl1pPr>
      <a:lvl2pPr marL="685864" algn="l" defTabSz="1371727" rtl="0" eaLnBrk="1" latinLnBrk="0" hangingPunct="1">
        <a:defRPr sz="2700" kern="1200">
          <a:solidFill>
            <a:schemeClr val="tx1"/>
          </a:solidFill>
          <a:latin typeface="+mn-lt"/>
          <a:ea typeface="+mn-ea"/>
          <a:cs typeface="+mn-cs"/>
        </a:defRPr>
      </a:lvl2pPr>
      <a:lvl3pPr marL="1371727" algn="l" defTabSz="1371727" rtl="0" eaLnBrk="1" latinLnBrk="0" hangingPunct="1">
        <a:defRPr sz="2700" kern="1200">
          <a:solidFill>
            <a:schemeClr val="tx1"/>
          </a:solidFill>
          <a:latin typeface="+mn-lt"/>
          <a:ea typeface="+mn-ea"/>
          <a:cs typeface="+mn-cs"/>
        </a:defRPr>
      </a:lvl3pPr>
      <a:lvl4pPr marL="2057592" algn="l" defTabSz="1371727" rtl="0" eaLnBrk="1" latinLnBrk="0" hangingPunct="1">
        <a:defRPr sz="2700" kern="1200">
          <a:solidFill>
            <a:schemeClr val="tx1"/>
          </a:solidFill>
          <a:latin typeface="+mn-lt"/>
          <a:ea typeface="+mn-ea"/>
          <a:cs typeface="+mn-cs"/>
        </a:defRPr>
      </a:lvl4pPr>
      <a:lvl5pPr marL="2743456" algn="l" defTabSz="1371727" rtl="0" eaLnBrk="1" latinLnBrk="0" hangingPunct="1">
        <a:defRPr sz="2700" kern="1200">
          <a:solidFill>
            <a:schemeClr val="tx1"/>
          </a:solidFill>
          <a:latin typeface="+mn-lt"/>
          <a:ea typeface="+mn-ea"/>
          <a:cs typeface="+mn-cs"/>
        </a:defRPr>
      </a:lvl5pPr>
      <a:lvl6pPr marL="3429321" algn="l" defTabSz="1371727" rtl="0" eaLnBrk="1" latinLnBrk="0" hangingPunct="1">
        <a:defRPr sz="2700" kern="1200">
          <a:solidFill>
            <a:schemeClr val="tx1"/>
          </a:solidFill>
          <a:latin typeface="+mn-lt"/>
          <a:ea typeface="+mn-ea"/>
          <a:cs typeface="+mn-cs"/>
        </a:defRPr>
      </a:lvl6pPr>
      <a:lvl7pPr marL="4115184" algn="l" defTabSz="1371727" rtl="0" eaLnBrk="1" latinLnBrk="0" hangingPunct="1">
        <a:defRPr sz="2700" kern="1200">
          <a:solidFill>
            <a:schemeClr val="tx1"/>
          </a:solidFill>
          <a:latin typeface="+mn-lt"/>
          <a:ea typeface="+mn-ea"/>
          <a:cs typeface="+mn-cs"/>
        </a:defRPr>
      </a:lvl7pPr>
      <a:lvl8pPr marL="4801048" algn="l" defTabSz="1371727" rtl="0" eaLnBrk="1" latinLnBrk="0" hangingPunct="1">
        <a:defRPr sz="2700" kern="1200">
          <a:solidFill>
            <a:schemeClr val="tx1"/>
          </a:solidFill>
          <a:latin typeface="+mn-lt"/>
          <a:ea typeface="+mn-ea"/>
          <a:cs typeface="+mn-cs"/>
        </a:defRPr>
      </a:lvl8pPr>
      <a:lvl9pPr marL="5486912" algn="l" defTabSz="1371727"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04445"/>
      </p:ext>
    </p:extLst>
  </p:cSld>
  <p:clrMap bg1="lt1" tx1="dk1" bg2="lt2" tx2="dk2" accent1="accent1" accent2="accent2" accent3="accent3" accent4="accent4" accent5="accent5" accent6="accent6" hlink="hlink" folHlink="folHlink"/>
  <p:sldLayoutIdLst>
    <p:sldLayoutId id="2147483804" r:id="rId1"/>
    <p:sldLayoutId id="2147483873" r:id="rId2"/>
  </p:sldLayoutIdLst>
  <p:transition spd="slow">
    <p:push/>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jpe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 Target="slide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jpeg"/><Relationship Id="rId4" Type="http://schemas.openxmlformats.org/officeDocument/2006/relationships/image" Target="../media/image20.png"/><Relationship Id="rId9" Type="http://schemas.openxmlformats.org/officeDocument/2006/relationships/image" Target="../media/image2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Layout" Target="../slideLayouts/slideLayout10.xml"/><Relationship Id="rId6" Type="http://schemas.openxmlformats.org/officeDocument/2006/relationships/image" Target="../media/image31.jpeg"/><Relationship Id="rId5" Type="http://schemas.openxmlformats.org/officeDocument/2006/relationships/image" Target="../media/image30.jpe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jpeg"/></Relationships>
</file>

<file path=ppt/slides/_rels/slide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10.xml"/><Relationship Id="rId5" Type="http://schemas.openxmlformats.org/officeDocument/2006/relationships/image" Target="../media/image39.jpeg"/><Relationship Id="rId4" Type="http://schemas.openxmlformats.org/officeDocument/2006/relationships/image" Target="../media/image38.jpeg"/></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52556" y="5600653"/>
            <a:ext cx="16847047" cy="3293209"/>
          </a:xfrm>
        </p:spPr>
        <p:txBody>
          <a:bodyPr/>
          <a:lstStyle/>
          <a:p>
            <a:r>
              <a:rPr lang="en-US" dirty="0" smtClean="0">
                <a:solidFill>
                  <a:schemeClr val="tx1"/>
                </a:solidFill>
              </a:rPr>
              <a:t>CEM AX Construct</a:t>
            </a:r>
          </a:p>
          <a:p>
            <a:r>
              <a:rPr lang="en-US" sz="7200" dirty="0" smtClean="0">
                <a:solidFill>
                  <a:schemeClr val="tx1"/>
                </a:solidFill>
              </a:rPr>
              <a:t> CEM Business Solutions</a:t>
            </a:r>
            <a:endParaRPr lang="en-US" sz="7200" dirty="0">
              <a:solidFill>
                <a:schemeClr val="tx1"/>
              </a:solidFill>
            </a:endParaRPr>
          </a:p>
        </p:txBody>
      </p:sp>
    </p:spTree>
    <p:extLst>
      <p:ext uri="{BB962C8B-B14F-4D97-AF65-F5344CB8AC3E}">
        <p14:creationId xmlns:p14="http://schemas.microsoft.com/office/powerpoint/2010/main" val="1472822665"/>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571" y="1352551"/>
            <a:ext cx="16727876" cy="685572"/>
          </a:xfrm>
        </p:spPr>
        <p:txBody>
          <a:bodyPr/>
          <a:lstStyle/>
          <a:p>
            <a:r>
              <a:rPr lang="en-IN" sz="4950" dirty="0"/>
              <a:t>Industry </a:t>
            </a:r>
            <a:r>
              <a:rPr lang="en-IN" sz="4950" dirty="0" smtClean="0"/>
              <a:t>Requirements</a:t>
            </a:r>
            <a:endParaRPr lang="en-IN" sz="4950" dirty="0"/>
          </a:p>
        </p:txBody>
      </p:sp>
      <p:sp>
        <p:nvSpPr>
          <p:cNvPr id="3" name="Rectangle 2"/>
          <p:cNvSpPr/>
          <p:nvPr/>
        </p:nvSpPr>
        <p:spPr>
          <a:xfrm>
            <a:off x="2990850" y="2843173"/>
            <a:ext cx="3566160" cy="113355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20000"/>
              </a:spcBef>
              <a:defRPr/>
            </a:pPr>
            <a:r>
              <a:rPr lang="en-US" sz="2400" b="1" dirty="0" smtClean="0">
                <a:solidFill>
                  <a:schemeClr val="tx1"/>
                </a:solidFill>
              </a:rPr>
              <a:t>Interfaces</a:t>
            </a:r>
            <a:endParaRPr lang="en-US" sz="2400" b="1" dirty="0">
              <a:solidFill>
                <a:schemeClr val="tx1"/>
              </a:solidFill>
              <a:cs typeface="Calibri" pitchFamily="34" charset="0"/>
            </a:endParaRPr>
          </a:p>
        </p:txBody>
      </p:sp>
      <p:sp>
        <p:nvSpPr>
          <p:cNvPr id="4" name="Rectangle 3"/>
          <p:cNvSpPr/>
          <p:nvPr/>
        </p:nvSpPr>
        <p:spPr>
          <a:xfrm>
            <a:off x="6634386" y="2848531"/>
            <a:ext cx="9234264" cy="113355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spcBef>
                <a:spcPct val="20000"/>
              </a:spcBef>
              <a:defRPr/>
            </a:pPr>
            <a:endParaRPr lang="en-US" sz="2400" b="1" dirty="0" smtClean="0">
              <a:solidFill>
                <a:schemeClr val="tx1"/>
              </a:solidFill>
              <a:cs typeface="Calibri" pitchFamily="34" charset="0"/>
            </a:endParaRPr>
          </a:p>
          <a:p>
            <a:pPr lvl="1" algn="ctr">
              <a:spcBef>
                <a:spcPct val="20000"/>
              </a:spcBef>
              <a:defRPr/>
            </a:pPr>
            <a:r>
              <a:rPr lang="en-US" sz="2400" b="1" dirty="0" smtClean="0">
                <a:solidFill>
                  <a:schemeClr val="tx1"/>
                </a:solidFill>
                <a:cs typeface="Calibri" pitchFamily="34" charset="0"/>
              </a:rPr>
              <a:t>AutoCAD, Primavera / MS Project or EPS or Excel, Attendance, Weigh bridge, Bar code / RF –ID</a:t>
            </a:r>
          </a:p>
          <a:p>
            <a:pPr lvl="1" algn="ctr">
              <a:spcBef>
                <a:spcPct val="20000"/>
              </a:spcBef>
              <a:defRPr/>
            </a:pPr>
            <a:endParaRPr lang="en-US" sz="2400" b="1" dirty="0">
              <a:solidFill>
                <a:schemeClr val="tx1"/>
              </a:solidFill>
              <a:cs typeface="Calibri" pitchFamily="34" charset="0"/>
            </a:endParaRPr>
          </a:p>
        </p:txBody>
      </p:sp>
      <p:sp>
        <p:nvSpPr>
          <p:cNvPr id="5" name="Rectangle 4"/>
          <p:cNvSpPr/>
          <p:nvPr/>
        </p:nvSpPr>
        <p:spPr>
          <a:xfrm>
            <a:off x="2971478" y="4062373"/>
            <a:ext cx="3562672" cy="113355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defRPr/>
            </a:pPr>
            <a:r>
              <a:rPr lang="en-US" sz="2400" b="1" dirty="0">
                <a:solidFill>
                  <a:schemeClr val="tx1"/>
                </a:solidFill>
              </a:rPr>
              <a:t>Compliance/Approvals/Certifications</a:t>
            </a:r>
          </a:p>
          <a:p>
            <a:pPr algn="ctr">
              <a:spcBef>
                <a:spcPct val="20000"/>
              </a:spcBef>
              <a:defRPr/>
            </a:pPr>
            <a:r>
              <a:rPr lang="en-US" sz="2400" b="1" dirty="0" smtClean="0">
                <a:solidFill>
                  <a:schemeClr val="tx1"/>
                </a:solidFill>
              </a:rPr>
              <a:t>Finance &amp; Accounts</a:t>
            </a:r>
            <a:endParaRPr lang="en-US" sz="2400" b="1" dirty="0">
              <a:solidFill>
                <a:schemeClr val="tx1"/>
              </a:solidFill>
            </a:endParaRPr>
          </a:p>
        </p:txBody>
      </p:sp>
      <p:sp>
        <p:nvSpPr>
          <p:cNvPr id="8" name="Rectangle 7"/>
          <p:cNvSpPr/>
          <p:nvPr/>
        </p:nvSpPr>
        <p:spPr>
          <a:xfrm>
            <a:off x="2990850" y="5275843"/>
            <a:ext cx="3566160" cy="1133554"/>
          </a:xfrm>
          <a:prstGeom prst="rect">
            <a:avLst/>
          </a:prstGeom>
          <a:solidFill>
            <a:srgbClr val="F55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fontAlgn="auto">
              <a:lnSpc>
                <a:spcPct val="100000"/>
              </a:lnSpc>
              <a:spcBef>
                <a:spcPct val="20000"/>
              </a:spcBef>
              <a:spcAft>
                <a:spcPts val="0"/>
              </a:spcAft>
              <a:buClrTx/>
              <a:buSzTx/>
              <a:tabLst/>
              <a:defRPr/>
            </a:pPr>
            <a:r>
              <a:rPr lang="en-US" sz="2400" b="1" dirty="0" smtClean="0">
                <a:solidFill>
                  <a:schemeClr val="tx1"/>
                </a:solidFill>
              </a:rPr>
              <a:t>Management Information Syste</a:t>
            </a:r>
            <a:r>
              <a:rPr lang="en-US" sz="2400" b="1" dirty="0">
                <a:solidFill>
                  <a:schemeClr val="tx1"/>
                </a:solidFill>
              </a:rPr>
              <a:t>m</a:t>
            </a:r>
            <a:endParaRPr lang="en-US" sz="2400" b="1" dirty="0">
              <a:solidFill>
                <a:schemeClr val="tx1"/>
              </a:solidFill>
              <a:cs typeface="Calibri" pitchFamily="34" charset="0"/>
            </a:endParaRPr>
          </a:p>
        </p:txBody>
      </p:sp>
      <p:sp>
        <p:nvSpPr>
          <p:cNvPr id="10" name="Rectangle 9"/>
          <p:cNvSpPr/>
          <p:nvPr/>
        </p:nvSpPr>
        <p:spPr>
          <a:xfrm>
            <a:off x="6638196" y="5273457"/>
            <a:ext cx="9235440" cy="1133554"/>
          </a:xfrm>
          <a:prstGeom prst="rect">
            <a:avLst/>
          </a:prstGeom>
          <a:solidFill>
            <a:srgbClr val="E38F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spcBef>
                <a:spcPct val="20000"/>
              </a:spcBef>
              <a:defRPr/>
            </a:pPr>
            <a:r>
              <a:rPr lang="en-US" sz="2400" b="1" dirty="0" smtClean="0">
                <a:solidFill>
                  <a:schemeClr val="tx1"/>
                </a:solidFill>
                <a:cs typeface="Calibri" pitchFamily="34" charset="0"/>
              </a:rPr>
              <a:t>HQ / Management reports on time</a:t>
            </a:r>
            <a:endParaRPr lang="en-US" sz="2400" b="1" dirty="0">
              <a:solidFill>
                <a:schemeClr val="tx1"/>
              </a:solidFill>
              <a:cs typeface="Calibri" pitchFamily="34" charset="0"/>
            </a:endParaRPr>
          </a:p>
        </p:txBody>
      </p:sp>
      <p:sp>
        <p:nvSpPr>
          <p:cNvPr id="12" name="Rectangle 11"/>
          <p:cNvSpPr/>
          <p:nvPr/>
        </p:nvSpPr>
        <p:spPr>
          <a:xfrm>
            <a:off x="6615336" y="4060780"/>
            <a:ext cx="9235440" cy="1133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spcBef>
                <a:spcPct val="20000"/>
              </a:spcBef>
              <a:defRPr/>
            </a:pPr>
            <a:r>
              <a:rPr lang="en-US" sz="2400" b="1" dirty="0" smtClean="0">
                <a:solidFill>
                  <a:schemeClr val="tx1"/>
                </a:solidFill>
                <a:cs typeface="Calibri" pitchFamily="34" charset="0"/>
              </a:rPr>
              <a:t>Statutory, Periodic, Yield, TB, BS, P&amp;L </a:t>
            </a:r>
            <a:r>
              <a:rPr lang="en-US" sz="2400" b="1" dirty="0">
                <a:solidFill>
                  <a:schemeClr val="tx1"/>
                </a:solidFill>
                <a:cs typeface="Calibri" pitchFamily="34" charset="0"/>
              </a:rPr>
              <a:t>by Group, company, department, geography, project,</a:t>
            </a:r>
          </a:p>
          <a:p>
            <a:pPr lvl="1" algn="ctr">
              <a:spcBef>
                <a:spcPct val="20000"/>
              </a:spcBef>
              <a:defRPr/>
            </a:pPr>
            <a:r>
              <a:rPr lang="en-US" sz="2400" b="1" dirty="0">
                <a:solidFill>
                  <a:schemeClr val="tx1"/>
                </a:solidFill>
                <a:cs typeface="Calibri" pitchFamily="34" charset="0"/>
              </a:rPr>
              <a:t>activity, team </a:t>
            </a:r>
            <a:r>
              <a:rPr lang="en-US" sz="2400" b="1" dirty="0" smtClean="0">
                <a:solidFill>
                  <a:schemeClr val="tx1"/>
                </a:solidFill>
                <a:cs typeface="Calibri" pitchFamily="34" charset="0"/>
              </a:rPr>
              <a:t>etc.</a:t>
            </a:r>
            <a:endParaRPr lang="en-US" sz="2400" b="1" dirty="0">
              <a:solidFill>
                <a:schemeClr val="tx1"/>
              </a:solidFill>
              <a:cs typeface="Calibri" pitchFamily="34" charset="0"/>
            </a:endParaRPr>
          </a:p>
        </p:txBody>
      </p:sp>
      <p:sp>
        <p:nvSpPr>
          <p:cNvPr id="14" name="Rectangle 13"/>
          <p:cNvSpPr/>
          <p:nvPr/>
        </p:nvSpPr>
        <p:spPr>
          <a:xfrm>
            <a:off x="2971478" y="6475407"/>
            <a:ext cx="3566160" cy="113355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20000"/>
              </a:spcBef>
              <a:defRPr/>
            </a:pPr>
            <a:r>
              <a:rPr lang="en-US" sz="2400" b="1" dirty="0" smtClean="0">
                <a:solidFill>
                  <a:schemeClr val="tx1"/>
                </a:solidFill>
              </a:rPr>
              <a:t>Business Intelligence</a:t>
            </a:r>
          </a:p>
        </p:txBody>
      </p:sp>
      <p:sp>
        <p:nvSpPr>
          <p:cNvPr id="15" name="Rectangle 14"/>
          <p:cNvSpPr/>
          <p:nvPr/>
        </p:nvSpPr>
        <p:spPr>
          <a:xfrm>
            <a:off x="6615336" y="6475407"/>
            <a:ext cx="9235440" cy="11335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spcBef>
                <a:spcPct val="20000"/>
              </a:spcBef>
              <a:defRPr/>
            </a:pPr>
            <a:r>
              <a:rPr lang="en-US" sz="2400" b="1" dirty="0" smtClean="0">
                <a:solidFill>
                  <a:schemeClr val="tx1"/>
                </a:solidFill>
                <a:cs typeface="Calibri" pitchFamily="34" charset="0"/>
              </a:rPr>
              <a:t>Dashboard, KPI and Balance scorecard</a:t>
            </a:r>
            <a:endParaRPr lang="en-US" sz="2400" b="1" dirty="0">
              <a:solidFill>
                <a:schemeClr val="tx1"/>
              </a:solidFill>
              <a:cs typeface="Calibri" pitchFamily="34" charset="0"/>
            </a:endParaRPr>
          </a:p>
        </p:txBody>
      </p:sp>
    </p:spTree>
    <p:extLst>
      <p:ext uri="{BB962C8B-B14F-4D97-AF65-F5344CB8AC3E}">
        <p14:creationId xmlns:p14="http://schemas.microsoft.com/office/powerpoint/2010/main" val="4228645370"/>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US" sz="4950" dirty="0"/>
              <a:t>Industry Challenges</a:t>
            </a:r>
            <a:endParaRPr lang="en-IN" sz="4950" dirty="0"/>
          </a:p>
        </p:txBody>
      </p:sp>
      <p:sp>
        <p:nvSpPr>
          <p:cNvPr id="3" name="Rectangle 2"/>
          <p:cNvSpPr/>
          <p:nvPr/>
        </p:nvSpPr>
        <p:spPr>
          <a:xfrm>
            <a:off x="1061616" y="2754543"/>
            <a:ext cx="5117604" cy="1310400"/>
          </a:xfrm>
          <a:prstGeom prst="rect">
            <a:avLst/>
          </a:prstGeom>
          <a:solidFill>
            <a:srgbClr val="FF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defRPr/>
            </a:pPr>
            <a:endParaRPr lang="en-US" sz="2400" b="1" dirty="0" smtClean="0"/>
          </a:p>
          <a:p>
            <a:pPr algn="ctr">
              <a:spcBef>
                <a:spcPct val="20000"/>
              </a:spcBef>
              <a:defRPr/>
            </a:pPr>
            <a:r>
              <a:rPr lang="en-US" sz="2400" b="1" dirty="0" smtClean="0"/>
              <a:t>Information </a:t>
            </a:r>
            <a:r>
              <a:rPr lang="en-US" sz="2400" b="1" dirty="0"/>
              <a:t>mismatch from various functions – No single version </a:t>
            </a:r>
            <a:r>
              <a:rPr lang="en-US" sz="2400" b="1" dirty="0" smtClean="0"/>
              <a:t>of facts</a:t>
            </a:r>
            <a:endParaRPr lang="en-US" sz="2400" b="1" dirty="0"/>
          </a:p>
          <a:p>
            <a:pPr lvl="0" algn="ctr">
              <a:spcBef>
                <a:spcPct val="20000"/>
              </a:spcBef>
              <a:defRPr/>
            </a:pPr>
            <a:endParaRPr lang="en-US" sz="2400" b="1" dirty="0">
              <a:solidFill>
                <a:schemeClr val="bg1"/>
              </a:solidFill>
            </a:endParaRPr>
          </a:p>
        </p:txBody>
      </p:sp>
      <p:sp>
        <p:nvSpPr>
          <p:cNvPr id="4" name="Rectangle 3"/>
          <p:cNvSpPr/>
          <p:nvPr/>
        </p:nvSpPr>
        <p:spPr>
          <a:xfrm>
            <a:off x="7581046" y="5584126"/>
            <a:ext cx="3142800" cy="1310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ct val="20000"/>
              </a:spcBef>
              <a:defRPr/>
            </a:pPr>
            <a:endParaRPr lang="en-US" sz="2400" b="1" dirty="0"/>
          </a:p>
          <a:p>
            <a:pPr lvl="0" algn="ctr">
              <a:spcBef>
                <a:spcPct val="20000"/>
              </a:spcBef>
              <a:defRPr/>
            </a:pPr>
            <a:r>
              <a:rPr lang="en-US" sz="2400" b="1" dirty="0" smtClean="0"/>
              <a:t>Slippages </a:t>
            </a:r>
            <a:r>
              <a:rPr lang="en-US" sz="2400" b="1" dirty="0"/>
              <a:t>despite </a:t>
            </a:r>
            <a:r>
              <a:rPr lang="en-US" sz="2400" b="1" dirty="0" smtClean="0"/>
              <a:t> Attention </a:t>
            </a:r>
            <a:r>
              <a:rPr lang="en-US" sz="2400" b="1" dirty="0"/>
              <a:t>To </a:t>
            </a:r>
            <a:r>
              <a:rPr lang="en-US" sz="2400" b="1" dirty="0" smtClean="0"/>
              <a:t>Details</a:t>
            </a:r>
            <a:endParaRPr lang="en-US" sz="2400" b="1" dirty="0"/>
          </a:p>
          <a:p>
            <a:pPr lvl="0" algn="ctr">
              <a:spcBef>
                <a:spcPct val="20000"/>
              </a:spcBef>
              <a:defRPr/>
            </a:pPr>
            <a:endParaRPr lang="en-US" sz="2400" b="1" dirty="0">
              <a:solidFill>
                <a:schemeClr val="bg1"/>
              </a:solidFill>
            </a:endParaRPr>
          </a:p>
        </p:txBody>
      </p:sp>
      <p:sp>
        <p:nvSpPr>
          <p:cNvPr id="5" name="Rectangle 4"/>
          <p:cNvSpPr/>
          <p:nvPr/>
        </p:nvSpPr>
        <p:spPr>
          <a:xfrm>
            <a:off x="10844272" y="5565076"/>
            <a:ext cx="3142800" cy="1310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20000"/>
              </a:spcBef>
              <a:defRPr/>
            </a:pPr>
            <a:r>
              <a:rPr lang="en-US" sz="2400" b="1" dirty="0" smtClean="0"/>
              <a:t>Resourcing </a:t>
            </a:r>
            <a:r>
              <a:rPr lang="en-US" sz="2400" b="1" dirty="0"/>
              <a:t>– Men and Material </a:t>
            </a:r>
          </a:p>
        </p:txBody>
      </p:sp>
      <p:sp>
        <p:nvSpPr>
          <p:cNvPr id="6" name="Rectangle 5"/>
          <p:cNvSpPr/>
          <p:nvPr/>
        </p:nvSpPr>
        <p:spPr>
          <a:xfrm>
            <a:off x="14088534" y="5584126"/>
            <a:ext cx="3142800" cy="1310400"/>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20000"/>
              </a:spcBef>
              <a:defRPr/>
            </a:pPr>
            <a:endParaRPr lang="en-US" sz="2400" b="1" dirty="0" smtClean="0"/>
          </a:p>
          <a:p>
            <a:pPr lvl="0" algn="ctr">
              <a:spcBef>
                <a:spcPct val="20000"/>
              </a:spcBef>
              <a:defRPr/>
            </a:pPr>
            <a:r>
              <a:rPr lang="en-US" sz="2400" b="1" dirty="0" smtClean="0"/>
              <a:t>Return </a:t>
            </a:r>
            <a:r>
              <a:rPr lang="en-US" sz="2400" b="1" dirty="0"/>
              <a:t>inventory invisibility </a:t>
            </a:r>
          </a:p>
          <a:p>
            <a:pPr lvl="0" algn="ctr">
              <a:spcBef>
                <a:spcPct val="20000"/>
              </a:spcBef>
              <a:defRPr/>
            </a:pPr>
            <a:endParaRPr lang="en-US" sz="2400" b="1" dirty="0">
              <a:solidFill>
                <a:schemeClr val="bg1"/>
              </a:solidFill>
            </a:endParaRPr>
          </a:p>
        </p:txBody>
      </p:sp>
      <p:sp>
        <p:nvSpPr>
          <p:cNvPr id="7" name="Rectangle 6"/>
          <p:cNvSpPr/>
          <p:nvPr/>
        </p:nvSpPr>
        <p:spPr>
          <a:xfrm>
            <a:off x="1085712" y="4162707"/>
            <a:ext cx="3142800" cy="1310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20000"/>
              </a:spcBef>
              <a:defRPr/>
            </a:pPr>
            <a:r>
              <a:rPr lang="en-US" sz="2400" b="1" dirty="0" smtClean="0"/>
              <a:t>Skills </a:t>
            </a:r>
            <a:r>
              <a:rPr lang="en-US" sz="2400" b="1" dirty="0"/>
              <a:t>synchronization &amp; OT </a:t>
            </a:r>
          </a:p>
        </p:txBody>
      </p:sp>
      <p:sp>
        <p:nvSpPr>
          <p:cNvPr id="8" name="Rectangle 7"/>
          <p:cNvSpPr/>
          <p:nvPr/>
        </p:nvSpPr>
        <p:spPr>
          <a:xfrm>
            <a:off x="7606222" y="4159426"/>
            <a:ext cx="3142800" cy="1310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20000"/>
              </a:spcBef>
              <a:defRPr/>
            </a:pPr>
            <a:r>
              <a:rPr lang="en-US" sz="2400" b="1" dirty="0" smtClean="0"/>
              <a:t>Rush </a:t>
            </a:r>
            <a:r>
              <a:rPr lang="en-US" sz="2400" b="1" dirty="0"/>
              <a:t>before tender proposal submission </a:t>
            </a:r>
          </a:p>
        </p:txBody>
      </p:sp>
      <p:sp>
        <p:nvSpPr>
          <p:cNvPr id="9" name="Rectangle 8"/>
          <p:cNvSpPr/>
          <p:nvPr/>
        </p:nvSpPr>
        <p:spPr>
          <a:xfrm>
            <a:off x="14088534" y="4165323"/>
            <a:ext cx="3142800" cy="1310400"/>
          </a:xfrm>
          <a:prstGeom prst="rect">
            <a:avLst/>
          </a:prstGeom>
          <a:solidFill>
            <a:srgbClr val="E38F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20000"/>
              </a:spcBef>
              <a:defRPr/>
            </a:pPr>
            <a:r>
              <a:rPr lang="en-US" sz="2400" b="1" dirty="0" smtClean="0"/>
              <a:t>Yield </a:t>
            </a:r>
            <a:r>
              <a:rPr lang="en-US" sz="2400" b="1" dirty="0"/>
              <a:t>optimization </a:t>
            </a:r>
          </a:p>
        </p:txBody>
      </p:sp>
      <p:sp>
        <p:nvSpPr>
          <p:cNvPr id="10" name="Rectangle 9"/>
          <p:cNvSpPr/>
          <p:nvPr/>
        </p:nvSpPr>
        <p:spPr>
          <a:xfrm>
            <a:off x="4345384" y="5576730"/>
            <a:ext cx="3142800" cy="13104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ct val="20000"/>
              </a:spcBef>
              <a:defRPr/>
            </a:pPr>
            <a:r>
              <a:rPr lang="en-US" sz="2400" b="1" dirty="0"/>
              <a:t>Logistics and shipping challenges</a:t>
            </a:r>
          </a:p>
        </p:txBody>
      </p:sp>
      <p:sp>
        <p:nvSpPr>
          <p:cNvPr id="11" name="Rectangle 10"/>
          <p:cNvSpPr/>
          <p:nvPr/>
        </p:nvSpPr>
        <p:spPr>
          <a:xfrm>
            <a:off x="10837380" y="4146273"/>
            <a:ext cx="3142800" cy="1310400"/>
          </a:xfrm>
          <a:prstGeom prst="rect">
            <a:avLst/>
          </a:prstGeom>
          <a:solidFill>
            <a:srgbClr val="FF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20000"/>
              </a:spcBef>
              <a:defRPr/>
            </a:pPr>
            <a:r>
              <a:rPr lang="en-US" sz="2400" b="1" dirty="0"/>
              <a:t>Waste </a:t>
            </a:r>
            <a:r>
              <a:rPr lang="en-US" sz="2400" b="1" dirty="0" smtClean="0"/>
              <a:t>analysis &amp; CVP analysis</a:t>
            </a:r>
            <a:endParaRPr lang="en-US" sz="2400" b="1" dirty="0"/>
          </a:p>
        </p:txBody>
      </p:sp>
      <p:sp>
        <p:nvSpPr>
          <p:cNvPr id="12" name="Rectangle 11"/>
          <p:cNvSpPr/>
          <p:nvPr/>
        </p:nvSpPr>
        <p:spPr>
          <a:xfrm>
            <a:off x="1080666" y="5590023"/>
            <a:ext cx="3142800" cy="1310400"/>
          </a:xfrm>
          <a:prstGeom prst="rect">
            <a:avLst/>
          </a:prstGeom>
          <a:solidFill>
            <a:srgbClr val="D2C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ct val="20000"/>
              </a:spcBef>
              <a:defRPr/>
            </a:pPr>
            <a:r>
              <a:rPr lang="en-US" sz="2400" b="1" dirty="0"/>
              <a:t>Project progress visibility</a:t>
            </a:r>
          </a:p>
        </p:txBody>
      </p:sp>
      <p:sp>
        <p:nvSpPr>
          <p:cNvPr id="13" name="Rectangle 12"/>
          <p:cNvSpPr/>
          <p:nvPr/>
        </p:nvSpPr>
        <p:spPr>
          <a:xfrm>
            <a:off x="10844272" y="7007428"/>
            <a:ext cx="3142800" cy="1310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20000"/>
              </a:spcBef>
              <a:defRPr/>
            </a:pPr>
            <a:r>
              <a:rPr lang="en-US" sz="2400" b="1" dirty="0"/>
              <a:t>Audit trail &amp; Security </a:t>
            </a:r>
          </a:p>
        </p:txBody>
      </p:sp>
      <p:sp>
        <p:nvSpPr>
          <p:cNvPr id="14" name="Rectangle 13"/>
          <p:cNvSpPr/>
          <p:nvPr/>
        </p:nvSpPr>
        <p:spPr>
          <a:xfrm>
            <a:off x="7583434" y="7005121"/>
            <a:ext cx="3142800" cy="1310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ct val="20000"/>
              </a:spcBef>
              <a:defRPr/>
            </a:pPr>
            <a:r>
              <a:rPr lang="en-US" sz="2400" b="1" dirty="0"/>
              <a:t>Data </a:t>
            </a:r>
            <a:r>
              <a:rPr lang="en-US" sz="2400" b="1" dirty="0" smtClean="0"/>
              <a:t>Migration </a:t>
            </a:r>
            <a:endParaRPr lang="en-US" sz="2400" b="1" dirty="0"/>
          </a:p>
        </p:txBody>
      </p:sp>
      <p:sp>
        <p:nvSpPr>
          <p:cNvPr id="15" name="Rectangle 14"/>
          <p:cNvSpPr/>
          <p:nvPr/>
        </p:nvSpPr>
        <p:spPr>
          <a:xfrm>
            <a:off x="4345384" y="7005685"/>
            <a:ext cx="3142800" cy="1310400"/>
          </a:xfrm>
          <a:prstGeom prst="rect">
            <a:avLst/>
          </a:prstGeom>
          <a:solidFill>
            <a:srgbClr val="F55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ct val="20000"/>
              </a:spcBef>
              <a:defRPr/>
            </a:pPr>
            <a:r>
              <a:rPr lang="en-US" sz="2400" b="1" dirty="0"/>
              <a:t>Yield data for continual improvement</a:t>
            </a:r>
          </a:p>
        </p:txBody>
      </p:sp>
      <p:sp>
        <p:nvSpPr>
          <p:cNvPr id="16" name="Rectangle 15"/>
          <p:cNvSpPr/>
          <p:nvPr/>
        </p:nvSpPr>
        <p:spPr>
          <a:xfrm>
            <a:off x="1085896" y="7005685"/>
            <a:ext cx="3142800" cy="1310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ct val="20000"/>
              </a:spcBef>
              <a:defRPr/>
            </a:pPr>
            <a:r>
              <a:rPr lang="en-US" sz="2400" b="1" dirty="0"/>
              <a:t>Statistical </a:t>
            </a:r>
            <a:r>
              <a:rPr lang="en-US" sz="2400" b="1" dirty="0" smtClean="0"/>
              <a:t>Intelligence</a:t>
            </a:r>
            <a:endParaRPr lang="en-US" sz="2400" b="1" dirty="0"/>
          </a:p>
        </p:txBody>
      </p:sp>
      <p:sp>
        <p:nvSpPr>
          <p:cNvPr id="17" name="Rectangle 16"/>
          <p:cNvSpPr/>
          <p:nvPr/>
        </p:nvSpPr>
        <p:spPr>
          <a:xfrm>
            <a:off x="12410452" y="2735495"/>
            <a:ext cx="4820882" cy="1310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20000"/>
              </a:spcBef>
              <a:defRPr/>
            </a:pPr>
            <a:r>
              <a:rPr lang="en-US" sz="2400" b="1" dirty="0" smtClean="0"/>
              <a:t>Alerts </a:t>
            </a:r>
            <a:r>
              <a:rPr lang="en-US" sz="2400" b="1" dirty="0"/>
              <a:t>&amp; reminders – Internal, sub contractors </a:t>
            </a:r>
          </a:p>
        </p:txBody>
      </p:sp>
      <p:sp>
        <p:nvSpPr>
          <p:cNvPr id="18" name="Rectangle 17"/>
          <p:cNvSpPr/>
          <p:nvPr/>
        </p:nvSpPr>
        <p:spPr>
          <a:xfrm>
            <a:off x="6275830" y="2735494"/>
            <a:ext cx="6013542" cy="13104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ct val="20000"/>
              </a:spcBef>
              <a:defRPr/>
            </a:pPr>
            <a:r>
              <a:rPr lang="en-US" sz="2400" b="1" dirty="0" smtClean="0"/>
              <a:t>Data </a:t>
            </a:r>
            <a:r>
              <a:rPr lang="en-US" sz="2400" b="1" dirty="0"/>
              <a:t>non availability for reference: Historic, Other projects, Other location, Vendor </a:t>
            </a:r>
            <a:r>
              <a:rPr lang="en-US" sz="2400" b="1" dirty="0" smtClean="0"/>
              <a:t>data </a:t>
            </a:r>
            <a:endParaRPr lang="en-US" sz="2400" b="1" dirty="0"/>
          </a:p>
        </p:txBody>
      </p:sp>
      <p:sp>
        <p:nvSpPr>
          <p:cNvPr id="19" name="Rectangle 18"/>
          <p:cNvSpPr/>
          <p:nvPr/>
        </p:nvSpPr>
        <p:spPr>
          <a:xfrm>
            <a:off x="4342996" y="4164453"/>
            <a:ext cx="3142800" cy="1310400"/>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20000"/>
              </a:spcBef>
              <a:defRPr/>
            </a:pPr>
            <a:r>
              <a:rPr lang="en-US" sz="2400" b="1" dirty="0" smtClean="0"/>
              <a:t>Estimation </a:t>
            </a:r>
            <a:r>
              <a:rPr lang="en-US" sz="2400" b="1" dirty="0"/>
              <a:t>data challenges </a:t>
            </a:r>
          </a:p>
        </p:txBody>
      </p:sp>
      <p:sp>
        <p:nvSpPr>
          <p:cNvPr id="20" name="Rectangle 19"/>
          <p:cNvSpPr/>
          <p:nvPr/>
        </p:nvSpPr>
        <p:spPr>
          <a:xfrm>
            <a:off x="14107584" y="7005685"/>
            <a:ext cx="3142800" cy="1310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20000"/>
              </a:spcBef>
              <a:defRPr/>
            </a:pPr>
            <a:r>
              <a:rPr lang="en-US" sz="2400" b="1" dirty="0"/>
              <a:t>Information visibility – MIS</a:t>
            </a:r>
          </a:p>
        </p:txBody>
      </p:sp>
      <p:sp>
        <p:nvSpPr>
          <p:cNvPr id="21" name="Rectangle 20"/>
          <p:cNvSpPr/>
          <p:nvPr/>
        </p:nvSpPr>
        <p:spPr>
          <a:xfrm>
            <a:off x="1085896" y="8421243"/>
            <a:ext cx="3142800" cy="13104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20000"/>
              </a:spcBef>
              <a:defRPr/>
            </a:pPr>
            <a:r>
              <a:rPr lang="en-US" sz="2400" b="1" dirty="0"/>
              <a:t>Pattern analysis &amp; non repeatability</a:t>
            </a:r>
          </a:p>
        </p:txBody>
      </p:sp>
      <p:sp>
        <p:nvSpPr>
          <p:cNvPr id="22" name="Rectangle 21"/>
          <p:cNvSpPr/>
          <p:nvPr/>
        </p:nvSpPr>
        <p:spPr>
          <a:xfrm>
            <a:off x="4333180" y="8421243"/>
            <a:ext cx="3142800" cy="1310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20000"/>
              </a:spcBef>
              <a:defRPr/>
            </a:pPr>
            <a:r>
              <a:rPr lang="en-US" sz="2400" b="1" dirty="0"/>
              <a:t>Assets utilization – Owned &amp; rented</a:t>
            </a:r>
          </a:p>
        </p:txBody>
      </p:sp>
      <p:sp>
        <p:nvSpPr>
          <p:cNvPr id="23" name="Rectangle 22"/>
          <p:cNvSpPr/>
          <p:nvPr/>
        </p:nvSpPr>
        <p:spPr>
          <a:xfrm>
            <a:off x="7575438" y="8421243"/>
            <a:ext cx="3142800" cy="1310400"/>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20000"/>
              </a:spcBef>
              <a:defRPr/>
            </a:pPr>
            <a:r>
              <a:rPr lang="en-US" sz="2400" b="1" dirty="0"/>
              <a:t>Response time to change request from clients</a:t>
            </a:r>
          </a:p>
        </p:txBody>
      </p:sp>
      <p:sp>
        <p:nvSpPr>
          <p:cNvPr id="24" name="Rectangle 23"/>
          <p:cNvSpPr/>
          <p:nvPr/>
        </p:nvSpPr>
        <p:spPr>
          <a:xfrm>
            <a:off x="10851322" y="8432772"/>
            <a:ext cx="3142800" cy="1310400"/>
          </a:xfrm>
          <a:prstGeom prst="rect">
            <a:avLst/>
          </a:prstGeom>
          <a:solidFill>
            <a:srgbClr val="F55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20000"/>
              </a:spcBef>
              <a:defRPr/>
            </a:pPr>
            <a:r>
              <a:rPr lang="en-US" sz="2400" b="1" dirty="0"/>
              <a:t>No uniform codes / masters / convertors / UOM</a:t>
            </a:r>
          </a:p>
        </p:txBody>
      </p:sp>
      <p:sp>
        <p:nvSpPr>
          <p:cNvPr id="25" name="Rectangle 24"/>
          <p:cNvSpPr/>
          <p:nvPr/>
        </p:nvSpPr>
        <p:spPr>
          <a:xfrm>
            <a:off x="14113530" y="8444343"/>
            <a:ext cx="3142800" cy="1310400"/>
          </a:xfrm>
          <a:prstGeom prst="rect">
            <a:avLst/>
          </a:prstGeom>
          <a:solidFill>
            <a:srgbClr val="FF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20000"/>
              </a:spcBef>
              <a:defRPr/>
            </a:pPr>
            <a:r>
              <a:rPr lang="en-US" sz="2400" b="1" dirty="0"/>
              <a:t>CR identification &amp; timely alert to customers</a:t>
            </a:r>
          </a:p>
        </p:txBody>
      </p:sp>
    </p:spTree>
    <p:extLst>
      <p:ext uri="{BB962C8B-B14F-4D97-AF65-F5344CB8AC3E}">
        <p14:creationId xmlns:p14="http://schemas.microsoft.com/office/powerpoint/2010/main" val="3370425903"/>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7526929" cy="685572"/>
          </a:xfrm>
        </p:spPr>
        <p:txBody>
          <a:bodyPr/>
          <a:lstStyle/>
          <a:p>
            <a:r>
              <a:rPr lang="en-US" sz="4950" dirty="0" smtClean="0"/>
              <a:t>Modules – CEM AX Construct</a:t>
            </a:r>
            <a:endParaRPr lang="en-IN" sz="4950" dirty="0"/>
          </a:p>
        </p:txBody>
      </p:sp>
      <p:sp>
        <p:nvSpPr>
          <p:cNvPr id="3" name="Rectangle 2"/>
          <p:cNvSpPr/>
          <p:nvPr/>
        </p:nvSpPr>
        <p:spPr>
          <a:xfrm>
            <a:off x="7207723" y="7492728"/>
            <a:ext cx="3524400" cy="2160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Plant, Machinery, Vehicle (PMV) Management</a:t>
            </a:r>
            <a:endParaRPr lang="en-IN" b="1" dirty="0"/>
          </a:p>
        </p:txBody>
      </p:sp>
      <p:sp>
        <p:nvSpPr>
          <p:cNvPr id="4" name="Rectangle 3"/>
          <p:cNvSpPr/>
          <p:nvPr/>
        </p:nvSpPr>
        <p:spPr>
          <a:xfrm>
            <a:off x="10822496" y="2940652"/>
            <a:ext cx="3524400" cy="2160000"/>
          </a:xfrm>
          <a:prstGeom prst="rect">
            <a:avLst/>
          </a:prstGeom>
          <a:solidFill>
            <a:srgbClr val="D2C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Ready-Mix Concrete (RMC) purchase</a:t>
            </a:r>
            <a:endParaRPr lang="en-IN" b="1" dirty="0"/>
          </a:p>
        </p:txBody>
      </p:sp>
      <p:sp>
        <p:nvSpPr>
          <p:cNvPr id="5" name="Rectangle 4"/>
          <p:cNvSpPr/>
          <p:nvPr/>
        </p:nvSpPr>
        <p:spPr>
          <a:xfrm>
            <a:off x="7209674" y="2940652"/>
            <a:ext cx="3524400" cy="2160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Advanced Inventory</a:t>
            </a:r>
          </a:p>
          <a:p>
            <a:pPr algn="ctr"/>
            <a:r>
              <a:rPr lang="en-US" b="1" dirty="0" smtClean="0"/>
              <a:t>Management</a:t>
            </a:r>
            <a:endParaRPr lang="en-IN" b="1" dirty="0"/>
          </a:p>
        </p:txBody>
      </p:sp>
      <p:sp>
        <p:nvSpPr>
          <p:cNvPr id="6" name="Rectangle 5"/>
          <p:cNvSpPr/>
          <p:nvPr/>
        </p:nvSpPr>
        <p:spPr>
          <a:xfrm>
            <a:off x="10822496" y="5204126"/>
            <a:ext cx="3524400" cy="2160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Sub-contract Management</a:t>
            </a:r>
            <a:endParaRPr lang="en-IN" b="1" dirty="0"/>
          </a:p>
        </p:txBody>
      </p:sp>
      <p:sp>
        <p:nvSpPr>
          <p:cNvPr id="7" name="Rectangle 6"/>
          <p:cNvSpPr/>
          <p:nvPr/>
        </p:nvSpPr>
        <p:spPr>
          <a:xfrm>
            <a:off x="3609224" y="7473678"/>
            <a:ext cx="3524400" cy="2160000"/>
          </a:xfrm>
          <a:prstGeom prst="rect">
            <a:avLst/>
          </a:prstGeom>
          <a:solidFill>
            <a:srgbClr val="D2C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Workforce Augmentation</a:t>
            </a:r>
            <a:endParaRPr lang="en-IN" b="1" dirty="0"/>
          </a:p>
        </p:txBody>
      </p:sp>
      <p:sp>
        <p:nvSpPr>
          <p:cNvPr id="8" name="Rectangle 7"/>
          <p:cNvSpPr/>
          <p:nvPr/>
        </p:nvSpPr>
        <p:spPr>
          <a:xfrm>
            <a:off x="3596398" y="2940652"/>
            <a:ext cx="3524400" cy="2160000"/>
          </a:xfrm>
          <a:prstGeom prst="rect">
            <a:avLst/>
          </a:prstGeom>
          <a:solidFill>
            <a:srgbClr val="D2C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Advanced projects</a:t>
            </a:r>
          </a:p>
          <a:p>
            <a:pPr algn="ctr"/>
            <a:r>
              <a:rPr lang="en-US" b="1" dirty="0" smtClean="0"/>
              <a:t>Management</a:t>
            </a:r>
            <a:endParaRPr lang="en-IN" b="1" dirty="0"/>
          </a:p>
        </p:txBody>
      </p:sp>
      <p:sp>
        <p:nvSpPr>
          <p:cNvPr id="9" name="Rectangle 8"/>
          <p:cNvSpPr/>
          <p:nvPr/>
        </p:nvSpPr>
        <p:spPr>
          <a:xfrm>
            <a:off x="3609224" y="5204126"/>
            <a:ext cx="3524400" cy="2160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Staff Accommodations</a:t>
            </a:r>
            <a:endParaRPr lang="en-IN" b="1" dirty="0"/>
          </a:p>
        </p:txBody>
      </p:sp>
      <p:sp>
        <p:nvSpPr>
          <p:cNvPr id="10" name="Rectangle 9"/>
          <p:cNvSpPr/>
          <p:nvPr/>
        </p:nvSpPr>
        <p:spPr>
          <a:xfrm>
            <a:off x="7209674" y="5204126"/>
            <a:ext cx="3524400" cy="21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1" name="Rectangle 10"/>
          <p:cNvSpPr/>
          <p:nvPr/>
        </p:nvSpPr>
        <p:spPr>
          <a:xfrm>
            <a:off x="10822496" y="7473678"/>
            <a:ext cx="3524400" cy="2160000"/>
          </a:xfrm>
          <a:prstGeom prst="rect">
            <a:avLst/>
          </a:prstGeom>
          <a:solidFill>
            <a:srgbClr val="D2C62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Tools Management</a:t>
            </a:r>
          </a:p>
          <a:p>
            <a:pPr algn="ctr"/>
            <a:r>
              <a:rPr lang="en-US" b="1" dirty="0" smtClean="0"/>
              <a:t>(Scaffolding)</a:t>
            </a:r>
            <a:endParaRPr lang="en-IN" b="1" dirty="0"/>
          </a:p>
        </p:txBody>
      </p:sp>
      <p:pic>
        <p:nvPicPr>
          <p:cNvPr id="1026" name="Picture 2" descr="C:\Users\Deepa.CEMINDIA.000\Documents\My Received Files\construct (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5925" y="5879328"/>
            <a:ext cx="3291898" cy="1177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158959"/>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US" sz="4950" dirty="0" smtClean="0"/>
              <a:t>Solution Overview – CEM AX Construct</a:t>
            </a:r>
            <a:endParaRPr lang="en-US" sz="4950" dirty="0"/>
          </a:p>
        </p:txBody>
      </p:sp>
      <p:pic>
        <p:nvPicPr>
          <p:cNvPr id="1027" name="Picture 3" descr="C:\Users\Deepa.CEMINDIA.000\Desktop\cons sta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6663" y="2198689"/>
            <a:ext cx="13857287" cy="7650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519919"/>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US" sz="4950" dirty="0" smtClean="0"/>
              <a:t>Process flow – Advanced Project Management</a:t>
            </a:r>
            <a:endParaRPr lang="en-IN" sz="495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228850"/>
            <a:ext cx="16440149" cy="775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2000656"/>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sz="4950" dirty="0" smtClean="0"/>
              <a:t>Project Management </a:t>
            </a:r>
            <a:r>
              <a:rPr lang="en-IN" sz="4950" dirty="0" smtClean="0"/>
              <a:t>–</a:t>
            </a:r>
            <a:r>
              <a:rPr sz="4950" dirty="0" smtClean="0"/>
              <a:t> CEM Construct</a:t>
            </a:r>
            <a:endParaRPr lang="en-US" sz="4950" dirty="0"/>
          </a:p>
        </p:txBody>
      </p:sp>
      <p:sp>
        <p:nvSpPr>
          <p:cNvPr id="13" name="Rectangle 12"/>
          <p:cNvSpPr/>
          <p:nvPr/>
        </p:nvSpPr>
        <p:spPr>
          <a:xfrm>
            <a:off x="1825830" y="3424674"/>
            <a:ext cx="7146000" cy="1785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Manage project demographic by creating locations and project clusters </a:t>
            </a:r>
            <a:endParaRPr lang="en-IN" sz="2400" b="1" dirty="0"/>
          </a:p>
        </p:txBody>
      </p:sp>
      <p:sp>
        <p:nvSpPr>
          <p:cNvPr id="14" name="Rectangle 13"/>
          <p:cNvSpPr/>
          <p:nvPr/>
        </p:nvSpPr>
        <p:spPr>
          <a:xfrm>
            <a:off x="9086130" y="3424674"/>
            <a:ext cx="7146000" cy="1785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Complete scope management and change management for cost tracking and billing</a:t>
            </a:r>
            <a:endParaRPr lang="en-IN" sz="2400" b="1" dirty="0"/>
          </a:p>
        </p:txBody>
      </p:sp>
      <p:sp>
        <p:nvSpPr>
          <p:cNvPr id="15" name="Rectangle 14"/>
          <p:cNvSpPr/>
          <p:nvPr/>
        </p:nvSpPr>
        <p:spPr>
          <a:xfrm>
            <a:off x="1825830" y="5330294"/>
            <a:ext cx="7146000" cy="178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Project segmentation by tracking the completion stages by control accounts </a:t>
            </a:r>
            <a:endParaRPr lang="en-IN" sz="2400" b="1" dirty="0"/>
          </a:p>
        </p:txBody>
      </p:sp>
      <p:sp>
        <p:nvSpPr>
          <p:cNvPr id="16" name="Rectangle 15"/>
          <p:cNvSpPr/>
          <p:nvPr/>
        </p:nvSpPr>
        <p:spPr>
          <a:xfrm>
            <a:off x="9086130" y="5330294"/>
            <a:ext cx="7146000" cy="1785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Quality management with the use of productivity codes for man-power and equipment usage </a:t>
            </a:r>
            <a:endParaRPr lang="en-IN" sz="2400" b="1" dirty="0"/>
          </a:p>
        </p:txBody>
      </p:sp>
      <p:sp>
        <p:nvSpPr>
          <p:cNvPr id="17" name="Rectangle 16"/>
          <p:cNvSpPr/>
          <p:nvPr/>
        </p:nvSpPr>
        <p:spPr>
          <a:xfrm>
            <a:off x="9084444" y="7238910"/>
            <a:ext cx="7146000" cy="1785600"/>
          </a:xfrm>
          <a:prstGeom prst="rect">
            <a:avLst/>
          </a:prstGeom>
          <a:solidFill>
            <a:srgbClr val="E38F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Extensive reporting such as budget Vs. actuals, consumption by various project dimensions, estimate at complete etc. </a:t>
            </a:r>
            <a:endParaRPr lang="en-IN" sz="2400" b="1" dirty="0"/>
          </a:p>
        </p:txBody>
      </p:sp>
      <p:sp>
        <p:nvSpPr>
          <p:cNvPr id="18" name="Rectangle 17"/>
          <p:cNvSpPr/>
          <p:nvPr/>
        </p:nvSpPr>
        <p:spPr>
          <a:xfrm>
            <a:off x="1825830" y="7240358"/>
            <a:ext cx="7146000" cy="1785600"/>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Secured access for project information and relevant transactions on a need-to-know basis </a:t>
            </a:r>
            <a:endParaRPr lang="en-IN" sz="2400" b="1" dirty="0"/>
          </a:p>
        </p:txBody>
      </p:sp>
    </p:spTree>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IN" sz="4950" dirty="0" smtClean="0"/>
              <a:t>Advanced Project </a:t>
            </a:r>
            <a:r>
              <a:rPr lang="en-IN" sz="4950" dirty="0"/>
              <a:t>Management </a:t>
            </a:r>
            <a:r>
              <a:rPr lang="en-IN" sz="4950" dirty="0" smtClean="0"/>
              <a:t>– CEM </a:t>
            </a:r>
            <a:r>
              <a:rPr lang="en-IN" sz="4950" dirty="0"/>
              <a:t>Construct</a:t>
            </a:r>
          </a:p>
        </p:txBody>
      </p:sp>
      <p:sp>
        <p:nvSpPr>
          <p:cNvPr id="3" name="Rectangle 2"/>
          <p:cNvSpPr/>
          <p:nvPr/>
        </p:nvSpPr>
        <p:spPr>
          <a:xfrm>
            <a:off x="2388524" y="2605976"/>
            <a:ext cx="3240000" cy="17183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    Budget Hierarchies</a:t>
            </a:r>
          </a:p>
        </p:txBody>
      </p:sp>
      <p:sp>
        <p:nvSpPr>
          <p:cNvPr id="4" name="Rectangle 3"/>
          <p:cNvSpPr/>
          <p:nvPr/>
        </p:nvSpPr>
        <p:spPr>
          <a:xfrm>
            <a:off x="2377498" y="4434776"/>
            <a:ext cx="3240000" cy="2631600"/>
          </a:xfrm>
          <a:prstGeom prst="rect">
            <a:avLst/>
          </a:prstGeom>
          <a:solidFill>
            <a:srgbClr val="E38F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 </a:t>
            </a:r>
            <a:r>
              <a:rPr lang="en-IN" sz="2400" b="1" dirty="0" smtClean="0"/>
              <a:t>Control </a:t>
            </a:r>
            <a:r>
              <a:rPr lang="en-IN" sz="2400" b="1" dirty="0"/>
              <a:t>Accounts</a:t>
            </a:r>
          </a:p>
        </p:txBody>
      </p:sp>
      <p:sp>
        <p:nvSpPr>
          <p:cNvPr id="5" name="Rectangle 4"/>
          <p:cNvSpPr/>
          <p:nvPr/>
        </p:nvSpPr>
        <p:spPr>
          <a:xfrm>
            <a:off x="2377498" y="7177976"/>
            <a:ext cx="3240000" cy="2632774"/>
          </a:xfrm>
          <a:prstGeom prst="rect">
            <a:avLst/>
          </a:prstGeom>
          <a:solidFill>
            <a:srgbClr val="FF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b="1" dirty="0"/>
          </a:p>
          <a:p>
            <a:pPr algn="ctr"/>
            <a:r>
              <a:rPr lang="en-IN" sz="2400" b="1" dirty="0" smtClean="0"/>
              <a:t>Material  Approval </a:t>
            </a:r>
          </a:p>
          <a:p>
            <a:pPr algn="ctr"/>
            <a:r>
              <a:rPr lang="en-IN" sz="2400" b="1" dirty="0" smtClean="0"/>
              <a:t>Requests</a:t>
            </a:r>
            <a:endParaRPr lang="en-IN" sz="2400" b="1" dirty="0"/>
          </a:p>
        </p:txBody>
      </p:sp>
      <p:sp>
        <p:nvSpPr>
          <p:cNvPr id="6" name="Rectangle 5"/>
          <p:cNvSpPr/>
          <p:nvPr/>
        </p:nvSpPr>
        <p:spPr>
          <a:xfrm>
            <a:off x="5722274" y="2590819"/>
            <a:ext cx="9993600" cy="1733531"/>
          </a:xfrm>
          <a:prstGeom prst="rect">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
            </a:pPr>
            <a:r>
              <a:rPr lang="en-IN" sz="2400" b="1" dirty="0"/>
              <a:t>Create and track budget amounts and variances at </a:t>
            </a:r>
            <a:r>
              <a:rPr lang="en-IN" sz="2400" b="1" dirty="0" smtClean="0"/>
              <a:t>various </a:t>
            </a:r>
            <a:r>
              <a:rPr lang="en-IN" sz="2400" b="1" dirty="0"/>
              <a:t>levels such as item category, skills category and cost </a:t>
            </a:r>
            <a:r>
              <a:rPr lang="en-IN" sz="2400" b="1" dirty="0" smtClean="0"/>
              <a:t>categories</a:t>
            </a:r>
            <a:endParaRPr lang="en-IN" sz="2400" b="1" dirty="0"/>
          </a:p>
        </p:txBody>
      </p:sp>
      <p:sp>
        <p:nvSpPr>
          <p:cNvPr id="7" name="Rectangle 6"/>
          <p:cNvSpPr/>
          <p:nvPr/>
        </p:nvSpPr>
        <p:spPr>
          <a:xfrm>
            <a:off x="5741324" y="4419599"/>
            <a:ext cx="9993600" cy="2649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
            </a:pPr>
            <a:r>
              <a:rPr lang="en-IN" sz="2400" b="1" dirty="0"/>
              <a:t>Use Control Accounts as a part of Work Breakdown Structure (WBS) to logically arrange project into manageable components for cost tracking with effective dates and </a:t>
            </a:r>
            <a:r>
              <a:rPr lang="en-IN" sz="2400" b="1" dirty="0" smtClean="0"/>
              <a:t>reporting</a:t>
            </a:r>
          </a:p>
          <a:p>
            <a:pPr marL="342900" indent="-342900">
              <a:buFont typeface="Wingdings" panose="05000000000000000000" pitchFamily="2" charset="2"/>
              <a:buChar char="§"/>
            </a:pPr>
            <a:endParaRPr lang="en-IN" sz="2400" b="1" dirty="0" smtClean="0"/>
          </a:p>
          <a:p>
            <a:pPr marL="342900" indent="-342900">
              <a:buFont typeface="Wingdings" panose="05000000000000000000" pitchFamily="2" charset="2"/>
              <a:buChar char="§"/>
            </a:pPr>
            <a:r>
              <a:rPr lang="en-IN" sz="2400" b="1" dirty="0" smtClean="0"/>
              <a:t>Activate </a:t>
            </a:r>
            <a:r>
              <a:rPr lang="en-IN" sz="2400" b="1" dirty="0"/>
              <a:t>or deactivate the independent control accounts based on the project phase to facilitate accurate information </a:t>
            </a:r>
            <a:r>
              <a:rPr lang="en-IN" sz="2400" b="1" dirty="0" smtClean="0"/>
              <a:t>capture</a:t>
            </a:r>
            <a:endParaRPr lang="en-IN" sz="2400" b="1" dirty="0"/>
          </a:p>
        </p:txBody>
      </p:sp>
      <p:sp>
        <p:nvSpPr>
          <p:cNvPr id="8" name="Rectangle 7"/>
          <p:cNvSpPr/>
          <p:nvPr/>
        </p:nvSpPr>
        <p:spPr>
          <a:xfrm>
            <a:off x="5741324" y="7181869"/>
            <a:ext cx="9993976" cy="264793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
            </a:pPr>
            <a:r>
              <a:rPr lang="en-IN" sz="2400" b="1" dirty="0"/>
              <a:t>Ensure that the customer approved items and vendors are applied for the project with the help of Material Approval Requests (MAR</a:t>
            </a:r>
            <a:r>
              <a:rPr lang="en-IN" sz="2400" b="1" dirty="0" smtClean="0"/>
              <a:t>)</a:t>
            </a:r>
          </a:p>
          <a:p>
            <a:pPr marL="342900" indent="-342900">
              <a:buFont typeface="Wingdings" panose="05000000000000000000" pitchFamily="2" charset="2"/>
              <a:buChar char="§"/>
            </a:pPr>
            <a:endParaRPr lang="en-IN" sz="2400" b="1" dirty="0" smtClean="0"/>
          </a:p>
          <a:p>
            <a:pPr marL="342900" indent="-342900">
              <a:buFont typeface="Wingdings" panose="05000000000000000000" pitchFamily="2" charset="2"/>
              <a:buChar char="§"/>
            </a:pPr>
            <a:r>
              <a:rPr lang="en-IN" sz="2400" b="1" dirty="0" smtClean="0"/>
              <a:t>Track </a:t>
            </a:r>
            <a:r>
              <a:rPr lang="en-IN" sz="2400" b="1" dirty="0"/>
              <a:t>the various MARs with applicable status and validate at the time of entering purchase requisitions or purchase orders for the respective </a:t>
            </a:r>
            <a:r>
              <a:rPr lang="en-IN" sz="2400" b="1" dirty="0" smtClean="0"/>
              <a:t>projects</a:t>
            </a:r>
            <a:endParaRPr lang="en-IN" sz="2400" b="1" dirty="0"/>
          </a:p>
        </p:txBody>
      </p:sp>
    </p:spTree>
    <p:extLst>
      <p:ext uri="{BB962C8B-B14F-4D97-AF65-F5344CB8AC3E}">
        <p14:creationId xmlns:p14="http://schemas.microsoft.com/office/powerpoint/2010/main" val="2346209860"/>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2556129" cy="685572"/>
          </a:xfrm>
        </p:spPr>
        <p:txBody>
          <a:bodyPr/>
          <a:lstStyle/>
          <a:p>
            <a:r>
              <a:rPr lang="en-US" sz="4950" dirty="0" smtClean="0"/>
              <a:t>Process flow – Advanced Inventory Management</a:t>
            </a:r>
            <a:endParaRPr lang="en-IN" sz="4950" dirty="0"/>
          </a:p>
        </p:txBody>
      </p:sp>
      <p:pic>
        <p:nvPicPr>
          <p:cNvPr id="205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495550"/>
            <a:ext cx="16002000" cy="742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9137661"/>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US" sz="4950" dirty="0" smtClean="0"/>
              <a:t>Advanced Inventory Management – </a:t>
            </a:r>
            <a:r>
              <a:rPr lang="en-IN" sz="4950" dirty="0" smtClean="0"/>
              <a:t>CEM </a:t>
            </a:r>
            <a:r>
              <a:rPr lang="en-IN" sz="4950" dirty="0"/>
              <a:t>Construct</a:t>
            </a:r>
          </a:p>
        </p:txBody>
      </p:sp>
      <p:sp>
        <p:nvSpPr>
          <p:cNvPr id="3" name="Rectangle 2"/>
          <p:cNvSpPr/>
          <p:nvPr/>
        </p:nvSpPr>
        <p:spPr>
          <a:xfrm>
            <a:off x="4364108" y="2855014"/>
            <a:ext cx="4381221" cy="2047320"/>
          </a:xfrm>
          <a:prstGeom prst="rect">
            <a:avLst/>
          </a:prstGeom>
          <a:solidFill>
            <a:srgbClr val="E38F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Categorization of items </a:t>
            </a:r>
            <a:endParaRPr lang="en-IN" sz="2400" b="1" dirty="0"/>
          </a:p>
        </p:txBody>
      </p:sp>
      <p:sp>
        <p:nvSpPr>
          <p:cNvPr id="4" name="Rectangle 3"/>
          <p:cNvSpPr/>
          <p:nvPr/>
        </p:nvSpPr>
        <p:spPr>
          <a:xfrm>
            <a:off x="4345058" y="4997584"/>
            <a:ext cx="4381221" cy="20473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Budgeting by various levels of item hierarchy</a:t>
            </a:r>
            <a:endParaRPr lang="en-IN" sz="2400" b="1" dirty="0"/>
          </a:p>
        </p:txBody>
      </p:sp>
      <p:sp>
        <p:nvSpPr>
          <p:cNvPr id="5" name="Rectangle 4"/>
          <p:cNvSpPr/>
          <p:nvPr/>
        </p:nvSpPr>
        <p:spPr>
          <a:xfrm>
            <a:off x="8829447" y="7143968"/>
            <a:ext cx="4381221" cy="204732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Transit Items </a:t>
            </a:r>
            <a:r>
              <a:rPr lang="en-US" sz="2400" b="1" dirty="0"/>
              <a:t>M</a:t>
            </a:r>
            <a:r>
              <a:rPr lang="en-US" sz="2400" b="1" dirty="0" smtClean="0"/>
              <a:t>anagement</a:t>
            </a:r>
            <a:endParaRPr lang="en-IN" sz="2400" b="1" dirty="0"/>
          </a:p>
        </p:txBody>
      </p:sp>
      <p:sp>
        <p:nvSpPr>
          <p:cNvPr id="6" name="Rectangle 5"/>
          <p:cNvSpPr/>
          <p:nvPr/>
        </p:nvSpPr>
        <p:spPr>
          <a:xfrm>
            <a:off x="8829447" y="2842712"/>
            <a:ext cx="4381221" cy="2047320"/>
          </a:xfrm>
          <a:prstGeom prst="rect">
            <a:avLst/>
          </a:prstGeom>
          <a:solidFill>
            <a:srgbClr val="FF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Item Creation </a:t>
            </a:r>
            <a:r>
              <a:rPr lang="en-US" sz="2400" b="1" dirty="0"/>
              <a:t>W</a:t>
            </a:r>
            <a:r>
              <a:rPr lang="en-US" sz="2400" b="1" dirty="0" smtClean="0"/>
              <a:t>izard</a:t>
            </a:r>
            <a:endParaRPr lang="en-IN" sz="2400" b="1" dirty="0"/>
          </a:p>
        </p:txBody>
      </p:sp>
      <p:sp>
        <p:nvSpPr>
          <p:cNvPr id="7" name="Rectangle 6"/>
          <p:cNvSpPr/>
          <p:nvPr/>
        </p:nvSpPr>
        <p:spPr>
          <a:xfrm>
            <a:off x="8829447" y="4997584"/>
            <a:ext cx="4381221" cy="20473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Returnable Items </a:t>
            </a:r>
            <a:r>
              <a:rPr lang="en-US" sz="2400" b="1" dirty="0"/>
              <a:t>M</a:t>
            </a:r>
            <a:r>
              <a:rPr lang="en-US" sz="2400" b="1" dirty="0" smtClean="0"/>
              <a:t>anagement – Issue and return with projects, vendors and clients </a:t>
            </a:r>
            <a:endParaRPr lang="en-IN" sz="2400" b="1" dirty="0"/>
          </a:p>
        </p:txBody>
      </p:sp>
      <p:sp>
        <p:nvSpPr>
          <p:cNvPr id="8" name="Rectangle 7"/>
          <p:cNvSpPr/>
          <p:nvPr/>
        </p:nvSpPr>
        <p:spPr>
          <a:xfrm>
            <a:off x="4345057" y="7134334"/>
            <a:ext cx="4381221" cy="20473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Surplus Declaration </a:t>
            </a:r>
            <a:endParaRPr lang="en-IN" sz="2400" b="1" dirty="0"/>
          </a:p>
        </p:txBody>
      </p:sp>
    </p:spTree>
    <p:extLst>
      <p:ext uri="{BB962C8B-B14F-4D97-AF65-F5344CB8AC3E}">
        <p14:creationId xmlns:p14="http://schemas.microsoft.com/office/powerpoint/2010/main" val="2585104663"/>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US" sz="4950" dirty="0" smtClean="0"/>
              <a:t>Process flow – Concrete Purchase</a:t>
            </a:r>
            <a:endParaRPr lang="en-IN" sz="4950" dirty="0"/>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7450" y="2305050"/>
            <a:ext cx="13658850" cy="748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5511314"/>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78871" y="1371601"/>
            <a:ext cx="16727876" cy="685572"/>
          </a:xfrm>
        </p:spPr>
        <p:txBody>
          <a:bodyPr/>
          <a:lstStyle/>
          <a:p>
            <a:r>
              <a:rPr lang="en-US" sz="4950" dirty="0"/>
              <a:t>About </a:t>
            </a:r>
            <a:r>
              <a:rPr lang="en-US" sz="4950" dirty="0" smtClean="0"/>
              <a:t>Us</a:t>
            </a:r>
            <a:endParaRPr lang="en-IN" sz="4950" dirty="0"/>
          </a:p>
        </p:txBody>
      </p:sp>
      <p:sp>
        <p:nvSpPr>
          <p:cNvPr id="6" name="2white gradient"/>
          <p:cNvSpPr/>
          <p:nvPr/>
        </p:nvSpPr>
        <p:spPr>
          <a:xfrm>
            <a:off x="7583653" y="3248099"/>
            <a:ext cx="3240000" cy="2520000"/>
          </a:xfrm>
          <a:prstGeom prst="rect">
            <a:avLst/>
          </a:prstGeom>
          <a:solidFill>
            <a:srgbClr val="FF8C00"/>
          </a:solidFill>
          <a:ln w="3175">
            <a:noFill/>
          </a:ln>
          <a:effectLst/>
        </p:spPr>
        <p:txBody>
          <a:bodyPr vert="horz" wrap="square" lIns="137181" tIns="91456" rIns="137181" bIns="91456" rtlCol="0" anchor="ctr" anchorCtr="0">
            <a:noAutofit/>
          </a:bodyPr>
          <a:lstStyle/>
          <a:p>
            <a:pPr algn="ctr"/>
            <a:r>
              <a:rPr lang="en-GB" b="1" dirty="0" smtClean="0">
                <a:latin typeface="Segoe UI" pitchFamily="34" charset="0"/>
                <a:ea typeface="Segoe UI" pitchFamily="34" charset="0"/>
                <a:cs typeface="Segoe UI" pitchFamily="34" charset="0"/>
              </a:rPr>
              <a:t>12 offices </a:t>
            </a:r>
            <a:r>
              <a:rPr lang="en-GB" b="1" dirty="0">
                <a:latin typeface="Segoe UI" pitchFamily="34" charset="0"/>
                <a:ea typeface="Segoe UI" pitchFamily="34" charset="0"/>
                <a:cs typeface="Segoe UI" pitchFamily="34" charset="0"/>
              </a:rPr>
              <a:t>in 8 International L</a:t>
            </a:r>
            <a:r>
              <a:rPr lang="en-GB" b="1" dirty="0" smtClean="0">
                <a:latin typeface="Segoe UI" pitchFamily="34" charset="0"/>
                <a:ea typeface="Segoe UI" pitchFamily="34" charset="0"/>
                <a:cs typeface="Segoe UI" pitchFamily="34" charset="0"/>
              </a:rPr>
              <a:t>ocations</a:t>
            </a:r>
            <a:endParaRPr lang="en-GB" b="1" dirty="0">
              <a:latin typeface="Segoe UI" pitchFamily="34" charset="0"/>
              <a:ea typeface="Segoe UI" pitchFamily="34" charset="0"/>
              <a:cs typeface="Segoe UI" pitchFamily="34" charset="0"/>
            </a:endParaRPr>
          </a:p>
        </p:txBody>
      </p:sp>
      <p:sp>
        <p:nvSpPr>
          <p:cNvPr id="7" name="white gradient"/>
          <p:cNvSpPr/>
          <p:nvPr/>
        </p:nvSpPr>
        <p:spPr>
          <a:xfrm>
            <a:off x="11026085" y="5979601"/>
            <a:ext cx="3240000" cy="2520000"/>
          </a:xfrm>
          <a:prstGeom prst="rect">
            <a:avLst/>
          </a:prstGeom>
          <a:solidFill>
            <a:srgbClr val="FF0000"/>
          </a:solidFill>
          <a:ln w="3175">
            <a:noFill/>
          </a:ln>
          <a:effectLst/>
        </p:spPr>
        <p:txBody>
          <a:bodyPr vert="horz" wrap="square" lIns="137181" tIns="91456" rIns="137181" bIns="91456" rtlCol="0" anchor="ctr" anchorCtr="0">
            <a:noAutofit/>
          </a:bodyPr>
          <a:lstStyle/>
          <a:p>
            <a:pPr algn="ctr"/>
            <a:r>
              <a:rPr lang="en-US" b="1" dirty="0" smtClean="0">
                <a:latin typeface="Segoe UI" pitchFamily="34" charset="0"/>
                <a:ea typeface="Segoe UI" pitchFamily="34" charset="0"/>
                <a:cs typeface="Segoe UI" pitchFamily="34" charset="0"/>
              </a:rPr>
              <a:t>Services to</a:t>
            </a:r>
          </a:p>
          <a:p>
            <a:pPr algn="ctr"/>
            <a:r>
              <a:rPr lang="en-US" b="1" dirty="0" smtClean="0">
                <a:latin typeface="Segoe UI" pitchFamily="34" charset="0"/>
                <a:ea typeface="Segoe UI" pitchFamily="34" charset="0"/>
                <a:cs typeface="Segoe UI" pitchFamily="34" charset="0"/>
              </a:rPr>
              <a:t>1.Channel </a:t>
            </a:r>
          </a:p>
          <a:p>
            <a:pPr algn="ctr"/>
            <a:r>
              <a:rPr lang="en-US" b="1" dirty="0" smtClean="0">
                <a:latin typeface="Segoe UI" pitchFamily="34" charset="0"/>
                <a:ea typeface="Segoe UI" pitchFamily="34" charset="0"/>
                <a:cs typeface="Segoe UI" pitchFamily="34" charset="0"/>
              </a:rPr>
              <a:t>  2.End users</a:t>
            </a:r>
            <a:endParaRPr lang="en-US" b="1" dirty="0">
              <a:latin typeface="Segoe UI" pitchFamily="34" charset="0"/>
              <a:ea typeface="Segoe UI" pitchFamily="34" charset="0"/>
              <a:cs typeface="Segoe UI" pitchFamily="34" charset="0"/>
            </a:endParaRPr>
          </a:p>
        </p:txBody>
      </p:sp>
      <p:sp>
        <p:nvSpPr>
          <p:cNvPr id="8" name="3white gradient"/>
          <p:cNvSpPr/>
          <p:nvPr/>
        </p:nvSpPr>
        <p:spPr>
          <a:xfrm>
            <a:off x="10979733" y="3272161"/>
            <a:ext cx="3240000" cy="2520000"/>
          </a:xfrm>
          <a:prstGeom prst="rect">
            <a:avLst/>
          </a:prstGeom>
          <a:solidFill>
            <a:srgbClr val="1BA1E2"/>
          </a:solidFill>
          <a:ln w="3175">
            <a:noFill/>
          </a:ln>
          <a:effectLst/>
        </p:spPr>
        <p:txBody>
          <a:bodyPr vert="horz" wrap="square" lIns="137181" tIns="91456" rIns="137181" bIns="91456" rtlCol="0" anchor="ctr" anchorCtr="0">
            <a:noAutofit/>
          </a:bodyPr>
          <a:lstStyle/>
          <a:p>
            <a:pPr algn="ctr"/>
            <a:r>
              <a:rPr lang="en-GB" b="1" dirty="0">
                <a:ea typeface="Segoe UI" pitchFamily="34" charset="0"/>
                <a:cs typeface="Segoe UI" pitchFamily="34" charset="0"/>
              </a:rPr>
              <a:t>ISO 9001-2008 </a:t>
            </a:r>
            <a:r>
              <a:rPr lang="en-GB" b="1" dirty="0" smtClean="0">
                <a:ea typeface="Segoe UI" pitchFamily="34" charset="0"/>
                <a:cs typeface="Segoe UI" pitchFamily="34" charset="0"/>
              </a:rPr>
              <a:t>Certification</a:t>
            </a:r>
            <a:endParaRPr lang="en-GB" b="1" dirty="0">
              <a:ea typeface="Segoe UI" pitchFamily="34" charset="0"/>
              <a:cs typeface="Segoe UI" pitchFamily="34" charset="0"/>
            </a:endParaRPr>
          </a:p>
        </p:txBody>
      </p:sp>
      <p:sp>
        <p:nvSpPr>
          <p:cNvPr id="9" name="4white gradient"/>
          <p:cNvSpPr/>
          <p:nvPr/>
        </p:nvSpPr>
        <p:spPr>
          <a:xfrm>
            <a:off x="7615504" y="5979601"/>
            <a:ext cx="3240000" cy="2520000"/>
          </a:xfrm>
          <a:prstGeom prst="rect">
            <a:avLst/>
          </a:prstGeom>
          <a:solidFill>
            <a:srgbClr val="002050"/>
          </a:solidFill>
          <a:ln w="3175">
            <a:noFill/>
          </a:ln>
          <a:effectLst/>
        </p:spPr>
        <p:txBody>
          <a:bodyPr vert="horz" wrap="square" lIns="137181" tIns="91456" rIns="137181" bIns="91456" rtlCol="0" anchor="ctr" anchorCtr="0">
            <a:noAutofit/>
          </a:bodyPr>
          <a:lstStyle/>
          <a:p>
            <a:pPr algn="ctr"/>
            <a:r>
              <a:rPr lang="en-GB" b="1" dirty="0">
                <a:latin typeface="Segoe UI" pitchFamily="34" charset="0"/>
                <a:ea typeface="Segoe UI" pitchFamily="34" charset="0"/>
                <a:cs typeface="Segoe UI" pitchFamily="34" charset="0"/>
              </a:rPr>
              <a:t>Development Centre in India</a:t>
            </a:r>
          </a:p>
        </p:txBody>
      </p:sp>
      <p:sp>
        <p:nvSpPr>
          <p:cNvPr id="10" name="1white gradient"/>
          <p:cNvSpPr/>
          <p:nvPr/>
        </p:nvSpPr>
        <p:spPr>
          <a:xfrm>
            <a:off x="4173072" y="3246754"/>
            <a:ext cx="3240000" cy="2520000"/>
          </a:xfrm>
          <a:prstGeom prst="rect">
            <a:avLst/>
          </a:prstGeom>
          <a:solidFill>
            <a:srgbClr val="7BBE1C"/>
          </a:solidFill>
          <a:ln w="3175">
            <a:noFill/>
          </a:ln>
          <a:effectLst/>
        </p:spPr>
        <p:txBody>
          <a:bodyPr vert="horz" wrap="square" lIns="137181" tIns="91456" rIns="137181" bIns="91456" rtlCol="0" anchor="ctr" anchorCtr="0">
            <a:noAutofit/>
          </a:bodyPr>
          <a:lstStyle/>
          <a:p>
            <a:pPr algn="ctr"/>
            <a:r>
              <a:rPr lang="en-GB" b="1" dirty="0">
                <a:latin typeface="Segoe UI" pitchFamily="34" charset="0"/>
                <a:ea typeface="Segoe UI" pitchFamily="34" charset="0"/>
                <a:cs typeface="Segoe UI" pitchFamily="34" charset="0"/>
              </a:rPr>
              <a:t>97.7% Customer </a:t>
            </a:r>
            <a:r>
              <a:rPr lang="en-GB" b="1" dirty="0" smtClean="0">
                <a:latin typeface="Segoe UI" pitchFamily="34" charset="0"/>
                <a:ea typeface="Segoe UI" pitchFamily="34" charset="0"/>
                <a:cs typeface="Segoe UI" pitchFamily="34" charset="0"/>
              </a:rPr>
              <a:t>Satisfaction</a:t>
            </a:r>
            <a:endParaRPr lang="en-GB" b="1" dirty="0">
              <a:latin typeface="Segoe UI" pitchFamily="34" charset="0"/>
              <a:ea typeface="Segoe UI" pitchFamily="34" charset="0"/>
              <a:cs typeface="Segoe UI" pitchFamily="34" charset="0"/>
            </a:endParaRPr>
          </a:p>
        </p:txBody>
      </p:sp>
      <p:sp>
        <p:nvSpPr>
          <p:cNvPr id="11" name="1white gradient"/>
          <p:cNvSpPr/>
          <p:nvPr/>
        </p:nvSpPr>
        <p:spPr>
          <a:xfrm>
            <a:off x="783987" y="3246754"/>
            <a:ext cx="3240000" cy="2520000"/>
          </a:xfrm>
          <a:prstGeom prst="rect">
            <a:avLst/>
          </a:prstGeom>
          <a:solidFill>
            <a:srgbClr val="002050"/>
          </a:solidFill>
          <a:ln w="3175">
            <a:noFill/>
          </a:ln>
          <a:effectLst/>
        </p:spPr>
        <p:txBody>
          <a:bodyPr vert="horz" wrap="square" lIns="137181" tIns="91456" rIns="137181" bIns="91456" rtlCol="0" anchor="ctr" anchorCtr="0">
            <a:noAutofit/>
          </a:bodyPr>
          <a:lstStyle/>
          <a:p>
            <a:pPr algn="ctr"/>
            <a:r>
              <a:rPr lang="en-GB" b="1" dirty="0" smtClean="0">
                <a:latin typeface="Segoe UI" pitchFamily="34" charset="0"/>
                <a:ea typeface="Segoe UI" pitchFamily="34" charset="0"/>
                <a:cs typeface="Segoe UI" pitchFamily="34" charset="0"/>
              </a:rPr>
              <a:t>Established in 2003</a:t>
            </a:r>
            <a:endParaRPr lang="en-GB" b="1" dirty="0">
              <a:latin typeface="Segoe UI" pitchFamily="34" charset="0"/>
              <a:ea typeface="Segoe UI" pitchFamily="34" charset="0"/>
              <a:cs typeface="Segoe UI" pitchFamily="34" charset="0"/>
            </a:endParaRPr>
          </a:p>
        </p:txBody>
      </p:sp>
      <p:sp>
        <p:nvSpPr>
          <p:cNvPr id="12" name="4white gradient"/>
          <p:cNvSpPr/>
          <p:nvPr/>
        </p:nvSpPr>
        <p:spPr>
          <a:xfrm>
            <a:off x="4226419" y="5979601"/>
            <a:ext cx="3240000" cy="2520000"/>
          </a:xfrm>
          <a:prstGeom prst="rect">
            <a:avLst/>
          </a:prstGeom>
          <a:solidFill>
            <a:srgbClr val="1BA1E2"/>
          </a:solidFill>
          <a:ln w="3175">
            <a:noFill/>
          </a:ln>
          <a:effectLst/>
        </p:spPr>
        <p:txBody>
          <a:bodyPr vert="horz" wrap="square" lIns="137181" tIns="91456" rIns="137181" bIns="91456" rtlCol="0" anchor="ctr" anchorCtr="0">
            <a:noAutofit/>
          </a:bodyPr>
          <a:lstStyle/>
          <a:p>
            <a:pPr algn="ctr"/>
            <a:r>
              <a:rPr lang="en-GB" b="1" dirty="0" smtClean="0">
                <a:latin typeface="Segoe UI" pitchFamily="34" charset="0"/>
                <a:ea typeface="Segoe UI" pitchFamily="34" charset="0"/>
                <a:cs typeface="Segoe UI" pitchFamily="34" charset="0"/>
              </a:rPr>
              <a:t>Good CSR &amp; Value </a:t>
            </a:r>
            <a:r>
              <a:rPr lang="en-GB" b="1" dirty="0">
                <a:latin typeface="Segoe UI" pitchFamily="34" charset="0"/>
                <a:ea typeface="Segoe UI" pitchFamily="34" charset="0"/>
                <a:cs typeface="Segoe UI" pitchFamily="34" charset="0"/>
              </a:rPr>
              <a:t>S</a:t>
            </a:r>
            <a:r>
              <a:rPr lang="en-GB" b="1" dirty="0" smtClean="0">
                <a:latin typeface="Segoe UI" pitchFamily="34" charset="0"/>
                <a:ea typeface="Segoe UI" pitchFamily="34" charset="0"/>
                <a:cs typeface="Segoe UI" pitchFamily="34" charset="0"/>
              </a:rPr>
              <a:t>ystem</a:t>
            </a:r>
            <a:endParaRPr lang="en-GB" b="1" dirty="0">
              <a:latin typeface="Segoe UI" pitchFamily="34" charset="0"/>
              <a:ea typeface="Segoe UI" pitchFamily="34" charset="0"/>
              <a:cs typeface="Segoe UI" pitchFamily="34" charset="0"/>
            </a:endParaRPr>
          </a:p>
        </p:txBody>
      </p:sp>
      <p:sp>
        <p:nvSpPr>
          <p:cNvPr id="13" name="4white gradient"/>
          <p:cNvSpPr/>
          <p:nvPr/>
        </p:nvSpPr>
        <p:spPr>
          <a:xfrm>
            <a:off x="819074" y="5958200"/>
            <a:ext cx="3240000" cy="2520000"/>
          </a:xfrm>
          <a:prstGeom prst="rect">
            <a:avLst/>
          </a:prstGeom>
          <a:solidFill>
            <a:srgbClr val="FF5310"/>
          </a:solidFill>
          <a:ln w="3175">
            <a:noFill/>
          </a:ln>
          <a:effectLst/>
        </p:spPr>
        <p:txBody>
          <a:bodyPr vert="horz" wrap="square" lIns="137181" tIns="91456" rIns="137181" bIns="91456" rtlCol="0" anchor="ctr" anchorCtr="0">
            <a:noAutofit/>
          </a:bodyPr>
          <a:lstStyle/>
          <a:p>
            <a:pPr algn="ctr"/>
            <a:endParaRPr lang="en-GB" b="1" dirty="0" smtClean="0">
              <a:latin typeface="Segoe UI" pitchFamily="34" charset="0"/>
              <a:ea typeface="Segoe UI" pitchFamily="34" charset="0"/>
              <a:cs typeface="Segoe UI" pitchFamily="34" charset="0"/>
            </a:endParaRPr>
          </a:p>
          <a:p>
            <a:pPr algn="ctr"/>
            <a:r>
              <a:rPr lang="en-GB" b="1" dirty="0" smtClean="0">
                <a:latin typeface="Segoe UI" pitchFamily="34" charset="0"/>
                <a:ea typeface="Segoe UI" pitchFamily="34" charset="0"/>
                <a:cs typeface="Segoe UI" pitchFamily="34" charset="0"/>
              </a:rPr>
              <a:t>265 Customers in 19 Industries</a:t>
            </a:r>
          </a:p>
          <a:p>
            <a:pPr algn="ctr"/>
            <a:endParaRPr lang="en-GB" b="1" dirty="0">
              <a:latin typeface="Segoe UI" pitchFamily="34" charset="0"/>
              <a:ea typeface="Segoe UI" pitchFamily="34" charset="0"/>
              <a:cs typeface="Segoe UI" pitchFamily="34" charset="0"/>
            </a:endParaRPr>
          </a:p>
        </p:txBody>
      </p:sp>
      <p:sp>
        <p:nvSpPr>
          <p:cNvPr id="14" name="3white gradient"/>
          <p:cNvSpPr/>
          <p:nvPr/>
        </p:nvSpPr>
        <p:spPr>
          <a:xfrm>
            <a:off x="14409942" y="3272161"/>
            <a:ext cx="3240000" cy="2520000"/>
          </a:xfrm>
          <a:prstGeom prst="rect">
            <a:avLst/>
          </a:prstGeom>
          <a:solidFill>
            <a:srgbClr val="7FBA00"/>
          </a:solidFill>
          <a:ln w="3175">
            <a:noFill/>
          </a:ln>
          <a:effectLst/>
        </p:spPr>
        <p:txBody>
          <a:bodyPr vert="horz" wrap="square" lIns="137181" tIns="91456" rIns="137181" bIns="91456" rtlCol="0" anchor="ctr" anchorCtr="0">
            <a:noAutofit/>
          </a:bodyPr>
          <a:lstStyle/>
          <a:p>
            <a:pPr algn="ctr"/>
            <a:r>
              <a:rPr lang="en-GB" b="1" dirty="0" smtClean="0">
                <a:latin typeface="Segoe UI" pitchFamily="34" charset="0"/>
                <a:ea typeface="Segoe UI" pitchFamily="34" charset="0"/>
                <a:cs typeface="Segoe UI" pitchFamily="34" charset="0"/>
              </a:rPr>
              <a:t>Only regional company with </a:t>
            </a:r>
            <a:r>
              <a:rPr lang="en-GB" b="1" dirty="0" err="1" smtClean="0">
                <a:latin typeface="Segoe UI" pitchFamily="34" charset="0"/>
                <a:ea typeface="Segoe UI" pitchFamily="34" charset="0"/>
                <a:cs typeface="Segoe UI" pitchFamily="34" charset="0"/>
              </a:rPr>
              <a:t>CfMD</a:t>
            </a:r>
            <a:r>
              <a:rPr lang="en-GB" b="1" dirty="0" smtClean="0">
                <a:latin typeface="Segoe UI" pitchFamily="34" charset="0"/>
                <a:ea typeface="Segoe UI" pitchFamily="34" charset="0"/>
                <a:cs typeface="Segoe UI" pitchFamily="34" charset="0"/>
              </a:rPr>
              <a:t> Certification </a:t>
            </a:r>
            <a:endParaRPr lang="en-GB" b="1" dirty="0">
              <a:latin typeface="Segoe UI" pitchFamily="34" charset="0"/>
              <a:ea typeface="Segoe UI" pitchFamily="34" charset="0"/>
              <a:cs typeface="Segoe UI" pitchFamily="34" charset="0"/>
            </a:endParaRPr>
          </a:p>
        </p:txBody>
      </p:sp>
      <p:sp>
        <p:nvSpPr>
          <p:cNvPr id="15" name="white gradient">
            <a:hlinkClick r:id="" action="ppaction://noaction"/>
          </p:cNvPr>
          <p:cNvSpPr/>
          <p:nvPr/>
        </p:nvSpPr>
        <p:spPr>
          <a:xfrm>
            <a:off x="14409942" y="5979601"/>
            <a:ext cx="3240000" cy="2518054"/>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w="3175">
            <a:noFill/>
          </a:ln>
          <a:effectLst/>
        </p:spPr>
        <p:txBody>
          <a:bodyPr vert="horz" wrap="square" lIns="137181" tIns="91456" rIns="137181" bIns="91456" rtlCol="0" anchor="ctr" anchorCtr="0">
            <a:noAutofit/>
          </a:bodyPr>
          <a:lstStyle/>
          <a:p>
            <a:pPr algn="ctr"/>
            <a:endParaRPr lang="en-US" sz="7900" b="1"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87377751"/>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IN" sz="4950" dirty="0"/>
              <a:t>Ready-mix Concrete (RMV</a:t>
            </a:r>
            <a:r>
              <a:rPr lang="en-IN" sz="4950" dirty="0" smtClean="0"/>
              <a:t>) purchase – CEM </a:t>
            </a:r>
            <a:r>
              <a:rPr lang="en-IN" sz="4950" dirty="0"/>
              <a:t>Construct</a:t>
            </a:r>
          </a:p>
        </p:txBody>
      </p:sp>
      <p:sp>
        <p:nvSpPr>
          <p:cNvPr id="4" name="Rectangle 3"/>
          <p:cNvSpPr/>
          <p:nvPr/>
        </p:nvSpPr>
        <p:spPr>
          <a:xfrm>
            <a:off x="4876450" y="2907351"/>
            <a:ext cx="3443814" cy="2945455"/>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Maintain quality thresholds for part truck load and pumping charges</a:t>
            </a:r>
          </a:p>
        </p:txBody>
      </p:sp>
      <p:sp>
        <p:nvSpPr>
          <p:cNvPr id="5" name="Rectangle 4"/>
          <p:cNvSpPr/>
          <p:nvPr/>
        </p:nvSpPr>
        <p:spPr>
          <a:xfrm>
            <a:off x="8381650" y="2907351"/>
            <a:ext cx="3443814" cy="294545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Maintain optional items along with main concrete items</a:t>
            </a:r>
          </a:p>
        </p:txBody>
      </p:sp>
      <p:sp>
        <p:nvSpPr>
          <p:cNvPr id="6" name="Rectangle 5"/>
          <p:cNvSpPr/>
          <p:nvPr/>
        </p:nvSpPr>
        <p:spPr>
          <a:xfrm>
            <a:off x="4876450" y="5898201"/>
            <a:ext cx="3443814" cy="294545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Summarized and detailed reporting on concrete purchases for invoice certification</a:t>
            </a:r>
          </a:p>
        </p:txBody>
      </p:sp>
      <p:sp>
        <p:nvSpPr>
          <p:cNvPr id="7" name="Rectangle 6"/>
          <p:cNvSpPr/>
          <p:nvPr/>
        </p:nvSpPr>
        <p:spPr>
          <a:xfrm>
            <a:off x="8381650" y="5914650"/>
            <a:ext cx="3443814" cy="29454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Maintain </a:t>
            </a:r>
            <a:r>
              <a:rPr lang="en-IN" sz="2400" b="1" dirty="0" smtClean="0"/>
              <a:t>trade agreements for different items with various vendors along with effective dates</a:t>
            </a:r>
            <a:endParaRPr lang="en-IN" sz="2400" b="1" dirty="0"/>
          </a:p>
        </p:txBody>
      </p:sp>
    </p:spTree>
    <p:extLst>
      <p:ext uri="{BB962C8B-B14F-4D97-AF65-F5344CB8AC3E}">
        <p14:creationId xmlns:p14="http://schemas.microsoft.com/office/powerpoint/2010/main" val="1711837049"/>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US" sz="4950" dirty="0" smtClean="0"/>
              <a:t>Process flow – Sub-contracting Management</a:t>
            </a:r>
            <a:endParaRPr lang="en-IN" sz="495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2838450"/>
            <a:ext cx="13239750" cy="697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7017552"/>
      </p:ext>
    </p:extLst>
  </p:cSld>
  <p:clrMapOvr>
    <a:masterClrMapping/>
  </p:clrMapOvr>
  <p:transition spd="slow">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US" sz="4950" dirty="0" smtClean="0"/>
              <a:t>Sub contract Management – </a:t>
            </a:r>
            <a:r>
              <a:rPr lang="en-IN" sz="4950" dirty="0" smtClean="0"/>
              <a:t>CEM </a:t>
            </a:r>
            <a:r>
              <a:rPr lang="en-IN" sz="4950" dirty="0"/>
              <a:t>Construct</a:t>
            </a:r>
            <a:r>
              <a:rPr lang="en-US" sz="4950" dirty="0" smtClean="0"/>
              <a:t> </a:t>
            </a:r>
            <a:endParaRPr lang="en-IN" sz="4950" dirty="0"/>
          </a:p>
        </p:txBody>
      </p:sp>
      <p:sp>
        <p:nvSpPr>
          <p:cNvPr id="3" name="Rectangle 2"/>
          <p:cNvSpPr/>
          <p:nvPr/>
        </p:nvSpPr>
        <p:spPr>
          <a:xfrm>
            <a:off x="2609850" y="6093828"/>
            <a:ext cx="4167014" cy="2481698"/>
          </a:xfrm>
          <a:prstGeom prst="rect">
            <a:avLst/>
          </a:prstGeom>
          <a:solidFill>
            <a:srgbClr val="FF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Manage subcontract scope, scope breakup, payment </a:t>
            </a:r>
            <a:r>
              <a:rPr lang="en-US" sz="2400" b="1" dirty="0" smtClean="0"/>
              <a:t>milestone</a:t>
            </a:r>
            <a:r>
              <a:rPr lang="en-IN" sz="2400" b="1" dirty="0" smtClean="0"/>
              <a:t> and </a:t>
            </a:r>
            <a:r>
              <a:rPr lang="en-US" sz="2400" b="1" dirty="0" smtClean="0"/>
              <a:t>variation </a:t>
            </a:r>
            <a:r>
              <a:rPr lang="en-US" sz="2400" b="1" dirty="0"/>
              <a:t>orders</a:t>
            </a:r>
            <a:endParaRPr lang="en-IN" sz="2400" b="1" dirty="0"/>
          </a:p>
        </p:txBody>
      </p:sp>
      <p:sp>
        <p:nvSpPr>
          <p:cNvPr id="4" name="Rectangle 3"/>
          <p:cNvSpPr/>
          <p:nvPr/>
        </p:nvSpPr>
        <p:spPr>
          <a:xfrm>
            <a:off x="2609850" y="3508808"/>
            <a:ext cx="6303600" cy="24804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Track and manage subcontract related documents such as performance bond, warrantees etc.</a:t>
            </a:r>
            <a:endParaRPr lang="en-IN" sz="2400" b="1" dirty="0"/>
          </a:p>
        </p:txBody>
      </p:sp>
      <p:sp>
        <p:nvSpPr>
          <p:cNvPr id="5" name="Rectangle 4"/>
          <p:cNvSpPr/>
          <p:nvPr/>
        </p:nvSpPr>
        <p:spPr>
          <a:xfrm>
            <a:off x="11174604" y="6099026"/>
            <a:ext cx="4168800" cy="2480400"/>
          </a:xfrm>
          <a:prstGeom prst="rect">
            <a:avLst/>
          </a:prstGeom>
          <a:solidFill>
            <a:srgbClr val="FF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Track invoicing against  scope and scope details </a:t>
            </a:r>
            <a:endParaRPr lang="en-IN" sz="2400" b="1" dirty="0"/>
          </a:p>
        </p:txBody>
      </p:sp>
      <p:sp>
        <p:nvSpPr>
          <p:cNvPr id="6" name="Rectangle 5"/>
          <p:cNvSpPr/>
          <p:nvPr/>
        </p:nvSpPr>
        <p:spPr>
          <a:xfrm>
            <a:off x="6892342" y="6099026"/>
            <a:ext cx="4168800" cy="24804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Track advances and retentions</a:t>
            </a:r>
            <a:endParaRPr lang="en-IN" sz="2400" b="1" dirty="0"/>
          </a:p>
        </p:txBody>
      </p:sp>
      <p:sp>
        <p:nvSpPr>
          <p:cNvPr id="7" name="Rectangle 6"/>
          <p:cNvSpPr/>
          <p:nvPr/>
        </p:nvSpPr>
        <p:spPr>
          <a:xfrm>
            <a:off x="9037904" y="3507774"/>
            <a:ext cx="6303600" cy="2480400"/>
          </a:xfrm>
          <a:prstGeom prst="rect">
            <a:avLst/>
          </a:prstGeom>
          <a:solidFill>
            <a:srgbClr val="FF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Track material issues and food &amp; accommodation expenses related to  subcontracts for prompt back charging.</a:t>
            </a:r>
            <a:endParaRPr lang="en-IN" sz="2400" b="1" dirty="0"/>
          </a:p>
        </p:txBody>
      </p:sp>
    </p:spTree>
    <p:extLst>
      <p:ext uri="{BB962C8B-B14F-4D97-AF65-F5344CB8AC3E}">
        <p14:creationId xmlns:p14="http://schemas.microsoft.com/office/powerpoint/2010/main" val="3158387880"/>
      </p:ext>
    </p:extLst>
  </p:cSld>
  <p:clrMapOvr>
    <a:masterClrMapping/>
  </p:clrMapOvr>
  <p:transition spd="slow">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1257301"/>
            <a:ext cx="16727876" cy="685572"/>
          </a:xfrm>
        </p:spPr>
        <p:txBody>
          <a:bodyPr/>
          <a:lstStyle/>
          <a:p>
            <a:r>
              <a:rPr lang="en-US" sz="4950" dirty="0" smtClean="0"/>
              <a:t>Process flow – Scaffolding Management</a:t>
            </a:r>
            <a:endParaRPr lang="en-IN" sz="4950" dirty="0"/>
          </a:p>
        </p:txBody>
      </p:sp>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 y="2179638"/>
            <a:ext cx="17259300" cy="785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2818952"/>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IN" sz="4950" dirty="0"/>
              <a:t>Scaffolding Management </a:t>
            </a:r>
            <a:r>
              <a:rPr lang="en-IN" sz="4950" dirty="0" smtClean="0"/>
              <a:t>– CEM </a:t>
            </a:r>
            <a:r>
              <a:rPr lang="en-IN" sz="4950" dirty="0"/>
              <a:t>Construct</a:t>
            </a:r>
          </a:p>
        </p:txBody>
      </p:sp>
      <p:sp>
        <p:nvSpPr>
          <p:cNvPr id="3" name="Rectangle 2"/>
          <p:cNvSpPr/>
          <p:nvPr/>
        </p:nvSpPr>
        <p:spPr>
          <a:xfrm>
            <a:off x="2841892" y="7416182"/>
            <a:ext cx="6008400" cy="17928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Track vendor invoices &amp; have better control and reconciliation</a:t>
            </a:r>
            <a:endParaRPr lang="en-IN" sz="2400" b="1" dirty="0"/>
          </a:p>
        </p:txBody>
      </p:sp>
      <p:sp>
        <p:nvSpPr>
          <p:cNvPr id="4" name="Rectangle 3"/>
          <p:cNvSpPr/>
          <p:nvPr/>
        </p:nvSpPr>
        <p:spPr>
          <a:xfrm>
            <a:off x="2841892" y="4951872"/>
            <a:ext cx="3960000" cy="2336400"/>
          </a:xfrm>
          <a:prstGeom prst="rect">
            <a:avLst/>
          </a:prstGeom>
          <a:solidFill>
            <a:srgbClr val="E38F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Better utilization of internal materials </a:t>
            </a:r>
            <a:endParaRPr lang="en-IN" sz="2400" b="1" dirty="0"/>
          </a:p>
        </p:txBody>
      </p:sp>
      <p:sp>
        <p:nvSpPr>
          <p:cNvPr id="5" name="Rectangle 4"/>
          <p:cNvSpPr/>
          <p:nvPr/>
        </p:nvSpPr>
        <p:spPr>
          <a:xfrm>
            <a:off x="6910192" y="4951872"/>
            <a:ext cx="3960000" cy="23364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Scrap, lost management of materials </a:t>
            </a:r>
            <a:endParaRPr lang="en-IN" sz="2400" b="1" dirty="0"/>
          </a:p>
        </p:txBody>
      </p:sp>
      <p:sp>
        <p:nvSpPr>
          <p:cNvPr id="6" name="Rectangle 5"/>
          <p:cNvSpPr/>
          <p:nvPr/>
        </p:nvSpPr>
        <p:spPr>
          <a:xfrm>
            <a:off x="10999290" y="4951872"/>
            <a:ext cx="3960000" cy="2336400"/>
          </a:xfrm>
          <a:prstGeom prst="rect">
            <a:avLst/>
          </a:prstGeom>
          <a:solidFill>
            <a:srgbClr val="D2C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Flexible and controlled receipt management</a:t>
            </a:r>
            <a:endParaRPr lang="en-IN" sz="2400" b="1" dirty="0"/>
          </a:p>
        </p:txBody>
      </p:sp>
      <p:sp>
        <p:nvSpPr>
          <p:cNvPr id="7" name="Rectangle 6"/>
          <p:cNvSpPr/>
          <p:nvPr/>
        </p:nvSpPr>
        <p:spPr>
          <a:xfrm>
            <a:off x="8968192" y="7416182"/>
            <a:ext cx="6008400" cy="1792800"/>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Analyze the scaffold logistics from the list of requested items to invoiced items </a:t>
            </a:r>
            <a:endParaRPr lang="en-IN" sz="2400" b="1" dirty="0"/>
          </a:p>
        </p:txBody>
      </p:sp>
      <p:sp>
        <p:nvSpPr>
          <p:cNvPr id="8" name="Rectangle 7"/>
          <p:cNvSpPr/>
          <p:nvPr/>
        </p:nvSpPr>
        <p:spPr>
          <a:xfrm>
            <a:off x="2832892" y="3022494"/>
            <a:ext cx="6008400" cy="1792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Manage purchasing and hiring of scaffold </a:t>
            </a:r>
            <a:endParaRPr lang="en-IN" sz="2400" b="1" dirty="0"/>
          </a:p>
        </p:txBody>
      </p:sp>
      <p:sp>
        <p:nvSpPr>
          <p:cNvPr id="9" name="Rectangle 8"/>
          <p:cNvSpPr/>
          <p:nvPr/>
        </p:nvSpPr>
        <p:spPr>
          <a:xfrm>
            <a:off x="8951940" y="3022494"/>
            <a:ext cx="6007350" cy="1792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Manage trade agreements for purchase, hire and discounts </a:t>
            </a:r>
            <a:endParaRPr lang="en-IN" sz="2400" b="1" dirty="0"/>
          </a:p>
        </p:txBody>
      </p:sp>
    </p:spTree>
    <p:extLst>
      <p:ext uri="{BB962C8B-B14F-4D97-AF65-F5344CB8AC3E}">
        <p14:creationId xmlns:p14="http://schemas.microsoft.com/office/powerpoint/2010/main" val="3719967617"/>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33501"/>
            <a:ext cx="8708029" cy="685572"/>
          </a:xfrm>
        </p:spPr>
        <p:txBody>
          <a:bodyPr/>
          <a:lstStyle/>
          <a:p>
            <a:r>
              <a:rPr lang="en-US" sz="4950" dirty="0" smtClean="0"/>
              <a:t>Process flow – PMV Management </a:t>
            </a:r>
            <a:endParaRPr lang="en-IN" sz="4950"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1" y="2181225"/>
            <a:ext cx="16973550" cy="775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4862896"/>
      </p:ext>
    </p:extLst>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0" y="1371601"/>
            <a:ext cx="16728080" cy="685572"/>
          </a:xfrm>
        </p:spPr>
        <p:txBody>
          <a:bodyPr/>
          <a:lstStyle/>
          <a:p>
            <a:r>
              <a:rPr lang="en-IN" sz="4950" dirty="0"/>
              <a:t>(Plant, Machinery, Vehicle) </a:t>
            </a:r>
            <a:r>
              <a:rPr lang="en-IN" sz="4950" dirty="0" smtClean="0"/>
              <a:t>PMV </a:t>
            </a:r>
            <a:r>
              <a:rPr lang="en-IN" sz="4950" dirty="0"/>
              <a:t>Management </a:t>
            </a:r>
            <a:r>
              <a:rPr lang="en-IN" sz="4950" dirty="0" smtClean="0"/>
              <a:t>– CEM </a:t>
            </a:r>
            <a:r>
              <a:rPr lang="en-IN" sz="4950" dirty="0"/>
              <a:t>Construct</a:t>
            </a:r>
          </a:p>
        </p:txBody>
      </p:sp>
      <p:sp>
        <p:nvSpPr>
          <p:cNvPr id="3" name="Rectangle 2"/>
          <p:cNvSpPr/>
          <p:nvPr/>
        </p:nvSpPr>
        <p:spPr>
          <a:xfrm>
            <a:off x="2388524" y="5089826"/>
            <a:ext cx="3240000" cy="2160000"/>
          </a:xfrm>
          <a:prstGeom prst="rect">
            <a:avLst/>
          </a:prstGeom>
          <a:solidFill>
            <a:srgbClr val="E38F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Manage </a:t>
            </a:r>
            <a:r>
              <a:rPr lang="en-US" sz="2400" b="1" dirty="0"/>
              <a:t>Equipment Purchase &amp; Hiring</a:t>
            </a:r>
            <a:endParaRPr lang="en-IN" sz="2400" b="1" dirty="0"/>
          </a:p>
        </p:txBody>
      </p:sp>
      <p:sp>
        <p:nvSpPr>
          <p:cNvPr id="4" name="Rectangle 3"/>
          <p:cNvSpPr/>
          <p:nvPr/>
        </p:nvSpPr>
        <p:spPr>
          <a:xfrm>
            <a:off x="5740574" y="5088088"/>
            <a:ext cx="3240000" cy="2160000"/>
          </a:xfrm>
          <a:prstGeom prst="rect">
            <a:avLst/>
          </a:prstGeom>
          <a:solidFill>
            <a:srgbClr val="E38F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Maintain and track equipment log sheet</a:t>
            </a:r>
            <a:endParaRPr lang="en-IN" sz="2400" b="1" dirty="0"/>
          </a:p>
        </p:txBody>
      </p:sp>
      <p:sp>
        <p:nvSpPr>
          <p:cNvPr id="5" name="Rectangle 4"/>
          <p:cNvSpPr/>
          <p:nvPr/>
        </p:nvSpPr>
        <p:spPr>
          <a:xfrm>
            <a:off x="9113174" y="7350972"/>
            <a:ext cx="3240000" cy="21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Track fuel consumption</a:t>
            </a:r>
            <a:endParaRPr lang="en-IN" sz="2400" b="1" dirty="0"/>
          </a:p>
        </p:txBody>
      </p:sp>
      <p:sp>
        <p:nvSpPr>
          <p:cNvPr id="6" name="Rectangle 5"/>
          <p:cNvSpPr/>
          <p:nvPr/>
        </p:nvSpPr>
        <p:spPr>
          <a:xfrm>
            <a:off x="12457200" y="2797544"/>
            <a:ext cx="3240000" cy="216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Equipment hire renewal with history</a:t>
            </a:r>
            <a:endParaRPr lang="en-IN" sz="2400" b="1" dirty="0"/>
          </a:p>
        </p:txBody>
      </p:sp>
      <p:sp>
        <p:nvSpPr>
          <p:cNvPr id="7" name="Rectangle 6"/>
          <p:cNvSpPr/>
          <p:nvPr/>
        </p:nvSpPr>
        <p:spPr>
          <a:xfrm>
            <a:off x="12486166" y="7350972"/>
            <a:ext cx="3240000" cy="2160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Equipment transfer history</a:t>
            </a:r>
            <a:endParaRPr lang="en-IN" sz="2400" b="1" dirty="0"/>
          </a:p>
        </p:txBody>
      </p:sp>
      <p:sp>
        <p:nvSpPr>
          <p:cNvPr id="8" name="Rectangle 7"/>
          <p:cNvSpPr/>
          <p:nvPr/>
        </p:nvSpPr>
        <p:spPr>
          <a:xfrm>
            <a:off x="2388524" y="7370022"/>
            <a:ext cx="6593550" cy="2160000"/>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Manage mobilization / demobilization costs of equipment hire</a:t>
            </a:r>
            <a:endParaRPr lang="en-IN" sz="2400" b="1" dirty="0"/>
          </a:p>
        </p:txBody>
      </p:sp>
      <p:sp>
        <p:nvSpPr>
          <p:cNvPr id="9" name="Rectangle 8"/>
          <p:cNvSpPr/>
          <p:nvPr/>
        </p:nvSpPr>
        <p:spPr>
          <a:xfrm>
            <a:off x="9112816" y="5076672"/>
            <a:ext cx="3240000" cy="216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Trade agreements for both internal &amp; external hire</a:t>
            </a:r>
            <a:endParaRPr lang="en-IN" sz="2400" b="1" dirty="0"/>
          </a:p>
        </p:txBody>
      </p:sp>
      <p:sp>
        <p:nvSpPr>
          <p:cNvPr id="10" name="Rectangle 9"/>
          <p:cNvSpPr/>
          <p:nvPr/>
        </p:nvSpPr>
        <p:spPr>
          <a:xfrm>
            <a:off x="12485372" y="5060586"/>
            <a:ext cx="3240000" cy="216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Integration of PMV with fixed assets module</a:t>
            </a:r>
            <a:endParaRPr lang="en-IN" sz="2400" b="1" dirty="0"/>
          </a:p>
        </p:txBody>
      </p:sp>
      <p:sp>
        <p:nvSpPr>
          <p:cNvPr id="11" name="Rectangle 10"/>
          <p:cNvSpPr/>
          <p:nvPr/>
        </p:nvSpPr>
        <p:spPr>
          <a:xfrm>
            <a:off x="2407574" y="2800350"/>
            <a:ext cx="9955876" cy="216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Regular alerts for equipment related documents like registration,license,security pass, warranty period expiration, etc.</a:t>
            </a:r>
          </a:p>
        </p:txBody>
      </p:sp>
    </p:spTree>
    <p:extLst>
      <p:ext uri="{BB962C8B-B14F-4D97-AF65-F5344CB8AC3E}">
        <p14:creationId xmlns:p14="http://schemas.microsoft.com/office/powerpoint/2010/main" val="1404781481"/>
      </p:ext>
    </p:extLst>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221" y="1295401"/>
            <a:ext cx="16727876" cy="685572"/>
          </a:xfrm>
        </p:spPr>
        <p:txBody>
          <a:bodyPr/>
          <a:lstStyle/>
          <a:p>
            <a:r>
              <a:rPr lang="en-US" sz="4950" dirty="0" smtClean="0"/>
              <a:t>Process flow – Man power Augmentation</a:t>
            </a:r>
            <a:endParaRPr lang="en-IN" sz="4950" dirty="0"/>
          </a:p>
        </p:txBody>
      </p:sp>
      <p:pic>
        <p:nvPicPr>
          <p:cNvPr id="717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2266950"/>
            <a:ext cx="16954500" cy="771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7237045"/>
      </p:ext>
    </p:extLst>
  </p:cSld>
  <p:clrMapOvr>
    <a:masterClrMapping/>
  </p:clrMapOvr>
  <p:transition spd="slow">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688" y="1390651"/>
            <a:ext cx="11296650" cy="687044"/>
          </a:xfrm>
        </p:spPr>
        <p:txBody>
          <a:bodyPr/>
          <a:lstStyle/>
          <a:p>
            <a:r>
              <a:rPr lang="en-US" sz="4950" dirty="0" smtClean="0"/>
              <a:t>Man power </a:t>
            </a:r>
            <a:r>
              <a:rPr lang="en-US" sz="4950" dirty="0"/>
              <a:t>A</a:t>
            </a:r>
            <a:r>
              <a:rPr lang="en-US" sz="4950" dirty="0" smtClean="0"/>
              <a:t>ugmentation – CEM Construct</a:t>
            </a:r>
            <a:endParaRPr lang="en-IN" sz="4950" dirty="0"/>
          </a:p>
        </p:txBody>
      </p:sp>
      <p:sp>
        <p:nvSpPr>
          <p:cNvPr id="3" name="Rectangle 2"/>
          <p:cNvSpPr/>
          <p:nvPr/>
        </p:nvSpPr>
        <p:spPr>
          <a:xfrm>
            <a:off x="2345482" y="3439958"/>
            <a:ext cx="6317136" cy="2485726"/>
          </a:xfrm>
          <a:prstGeom prst="rect">
            <a:avLst/>
          </a:prstGeom>
          <a:solidFill>
            <a:srgbClr val="FF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Maintain trade agreements for labour supply with effective dates </a:t>
            </a:r>
            <a:endParaRPr lang="en-IN" sz="2400" b="1" dirty="0"/>
          </a:p>
        </p:txBody>
      </p:sp>
      <p:sp>
        <p:nvSpPr>
          <p:cNvPr id="4" name="Rectangle 3"/>
          <p:cNvSpPr/>
          <p:nvPr/>
        </p:nvSpPr>
        <p:spPr>
          <a:xfrm>
            <a:off x="2373482" y="6034658"/>
            <a:ext cx="4177752" cy="248572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Track the food &amp; accommodation of hired employees for prompt back charging</a:t>
            </a:r>
            <a:endParaRPr lang="en-IN" sz="2400" b="1" dirty="0"/>
          </a:p>
        </p:txBody>
      </p:sp>
      <p:sp>
        <p:nvSpPr>
          <p:cNvPr id="5" name="Rectangle 4"/>
          <p:cNvSpPr/>
          <p:nvPr/>
        </p:nvSpPr>
        <p:spPr>
          <a:xfrm>
            <a:off x="8794770" y="3439824"/>
            <a:ext cx="6317136" cy="248572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Integration with Payroll like creating a separate ID and Maintain timesheets for hired employees , project-wise </a:t>
            </a:r>
            <a:endParaRPr lang="en-IN" sz="2400" b="1" dirty="0"/>
          </a:p>
        </p:txBody>
      </p:sp>
      <p:sp>
        <p:nvSpPr>
          <p:cNvPr id="6" name="Rectangle 5"/>
          <p:cNvSpPr/>
          <p:nvPr/>
        </p:nvSpPr>
        <p:spPr>
          <a:xfrm>
            <a:off x="10937232" y="6030626"/>
            <a:ext cx="4177752" cy="248572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Certify use payment certification process for approving vendor invoices</a:t>
            </a:r>
            <a:endParaRPr lang="en-IN" sz="2400" b="1" dirty="0"/>
          </a:p>
        </p:txBody>
      </p:sp>
      <p:sp>
        <p:nvSpPr>
          <p:cNvPr id="7" name="Rectangle 6"/>
          <p:cNvSpPr/>
          <p:nvPr/>
        </p:nvSpPr>
        <p:spPr>
          <a:xfrm>
            <a:off x="6657804" y="6030626"/>
            <a:ext cx="4177752" cy="248572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History of hired employees and option for purging the hired employee details </a:t>
            </a:r>
            <a:endParaRPr lang="en-IN" sz="2400" b="1" dirty="0"/>
          </a:p>
        </p:txBody>
      </p:sp>
    </p:spTree>
    <p:extLst>
      <p:ext uri="{BB962C8B-B14F-4D97-AF65-F5344CB8AC3E}">
        <p14:creationId xmlns:p14="http://schemas.microsoft.com/office/powerpoint/2010/main" val="4000580918"/>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711" y="1333501"/>
            <a:ext cx="16727876" cy="685572"/>
          </a:xfrm>
        </p:spPr>
        <p:txBody>
          <a:bodyPr/>
          <a:lstStyle/>
          <a:p>
            <a:r>
              <a:rPr lang="en-US" sz="4950" dirty="0" smtClean="0"/>
              <a:t>Process flow – Workforce Accommodation</a:t>
            </a:r>
            <a:endParaRPr lang="en-IN" sz="4950"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2459038"/>
            <a:ext cx="15049499" cy="718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4738779"/>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786512" y="1411264"/>
            <a:ext cx="16727876" cy="685572"/>
          </a:xfrm>
        </p:spPr>
        <p:txBody>
          <a:bodyPr/>
          <a:lstStyle/>
          <a:p>
            <a:r>
              <a:rPr lang="en-US" sz="4950" dirty="0"/>
              <a:t>CEM – Microsoft Dynamics Awards</a:t>
            </a:r>
          </a:p>
        </p:txBody>
      </p:sp>
      <p:sp>
        <p:nvSpPr>
          <p:cNvPr id="4" name="Rectangle 3"/>
          <p:cNvSpPr/>
          <p:nvPr/>
        </p:nvSpPr>
        <p:spPr bwMode="auto">
          <a:xfrm>
            <a:off x="4017240" y="2797755"/>
            <a:ext cx="3239326" cy="1088572"/>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3600" b="1" spc="-50" dirty="0" smtClean="0">
                <a:solidFill>
                  <a:schemeClr val="tx1"/>
                </a:solidFill>
                <a:latin typeface="Segoe UI" pitchFamily="34" charset="0"/>
                <a:ea typeface="Segoe UI" pitchFamily="34" charset="0"/>
                <a:cs typeface="Segoe UI" pitchFamily="34" charset="0"/>
              </a:rPr>
              <a:t>2012</a:t>
            </a:r>
            <a:endParaRPr lang="en-US" sz="3600" b="1" spc="-50" dirty="0">
              <a:solidFill>
                <a:schemeClr val="tx1"/>
              </a:solidFill>
              <a:latin typeface="Segoe UI" pitchFamily="34" charset="0"/>
              <a:ea typeface="Segoe UI" pitchFamily="34" charset="0"/>
              <a:cs typeface="Segoe UI" pitchFamily="34" charset="0"/>
            </a:endParaRPr>
          </a:p>
        </p:txBody>
      </p:sp>
      <p:sp>
        <p:nvSpPr>
          <p:cNvPr id="5" name="Rectangle 4"/>
          <p:cNvSpPr/>
          <p:nvPr/>
        </p:nvSpPr>
        <p:spPr bwMode="auto">
          <a:xfrm>
            <a:off x="7455208" y="2797755"/>
            <a:ext cx="3240000" cy="1088572"/>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3600" b="1" spc="-50" dirty="0" smtClean="0">
                <a:solidFill>
                  <a:schemeClr val="tx1"/>
                </a:solidFill>
                <a:latin typeface="Segoe UI" pitchFamily="34" charset="0"/>
                <a:ea typeface="Segoe UI" pitchFamily="34" charset="0"/>
                <a:cs typeface="Segoe UI" pitchFamily="34" charset="0"/>
              </a:rPr>
              <a:t>2011</a:t>
            </a:r>
            <a:endParaRPr lang="en-US" sz="3600" b="1" spc="-50" dirty="0">
              <a:solidFill>
                <a:schemeClr val="tx1"/>
              </a:solidFill>
              <a:latin typeface="Segoe UI" pitchFamily="34" charset="0"/>
              <a:ea typeface="Segoe UI" pitchFamily="34" charset="0"/>
              <a:cs typeface="Segoe UI" pitchFamily="34" charset="0"/>
            </a:endParaRPr>
          </a:p>
        </p:txBody>
      </p:sp>
      <p:sp>
        <p:nvSpPr>
          <p:cNvPr id="6" name="Rectangle 5"/>
          <p:cNvSpPr/>
          <p:nvPr/>
        </p:nvSpPr>
        <p:spPr bwMode="auto">
          <a:xfrm>
            <a:off x="10994225" y="2797755"/>
            <a:ext cx="3240000" cy="108857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3600" b="1" spc="-50" dirty="0" smtClean="0">
                <a:solidFill>
                  <a:schemeClr val="tx1"/>
                </a:solidFill>
                <a:latin typeface="Segoe UI" pitchFamily="34" charset="0"/>
                <a:ea typeface="Segoe UI" pitchFamily="34" charset="0"/>
                <a:cs typeface="Segoe UI" pitchFamily="34" charset="0"/>
              </a:rPr>
              <a:t>2010</a:t>
            </a:r>
            <a:endParaRPr lang="en-US" sz="3600" b="1" spc="-50" dirty="0">
              <a:solidFill>
                <a:schemeClr val="tx1"/>
              </a:solidFill>
              <a:latin typeface="Segoe UI" pitchFamily="34" charset="0"/>
              <a:ea typeface="Segoe UI" pitchFamily="34" charset="0"/>
              <a:cs typeface="Segoe UI" pitchFamily="34" charset="0"/>
            </a:endParaRPr>
          </a:p>
        </p:txBody>
      </p:sp>
      <p:sp>
        <p:nvSpPr>
          <p:cNvPr id="7" name="Rectangle 6"/>
          <p:cNvSpPr/>
          <p:nvPr/>
        </p:nvSpPr>
        <p:spPr bwMode="auto">
          <a:xfrm>
            <a:off x="14479953" y="2797755"/>
            <a:ext cx="3240000" cy="108857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3600" b="1" spc="-50" dirty="0" smtClean="0">
                <a:solidFill>
                  <a:schemeClr val="tx1"/>
                </a:solidFill>
                <a:latin typeface="Segoe UI" pitchFamily="34" charset="0"/>
                <a:ea typeface="Segoe UI" pitchFamily="34" charset="0"/>
                <a:cs typeface="Segoe UI" pitchFamily="34" charset="0"/>
              </a:rPr>
              <a:t>2009</a:t>
            </a:r>
            <a:endParaRPr lang="en-US" sz="3600" b="1" spc="-50" dirty="0">
              <a:solidFill>
                <a:schemeClr val="tx1"/>
              </a:solidFill>
              <a:latin typeface="Segoe UI" pitchFamily="34" charset="0"/>
              <a:ea typeface="Segoe UI" pitchFamily="34" charset="0"/>
              <a:cs typeface="Segoe UI" pitchFamily="34" charset="0"/>
            </a:endParaRPr>
          </a:p>
        </p:txBody>
      </p:sp>
      <p:grpSp>
        <p:nvGrpSpPr>
          <p:cNvPr id="8" name="Group 7"/>
          <p:cNvGrpSpPr/>
          <p:nvPr/>
        </p:nvGrpSpPr>
        <p:grpSpPr>
          <a:xfrm>
            <a:off x="4017240" y="4725284"/>
            <a:ext cx="3239326" cy="5039832"/>
            <a:chOff x="795407" y="4508205"/>
            <a:chExt cx="3239326" cy="5039832"/>
          </a:xfrm>
          <a:solidFill>
            <a:srgbClr val="FF8C00"/>
          </a:solidFill>
        </p:grpSpPr>
        <p:sp>
          <p:nvSpPr>
            <p:cNvPr id="9" name="Rectangle 8"/>
            <p:cNvSpPr/>
            <p:nvPr/>
          </p:nvSpPr>
          <p:spPr bwMode="auto">
            <a:xfrm>
              <a:off x="795407" y="4508205"/>
              <a:ext cx="3239326" cy="50398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marL="342900" indent="-342900">
                <a:buFont typeface="Wingdings" pitchFamily="2" charset="2"/>
                <a:buChar char="v"/>
              </a:pPr>
              <a:r>
                <a:rPr lang="en-US" sz="2000" b="1" dirty="0">
                  <a:latin typeface="Segoe UI" pitchFamily="34" charset="0"/>
                  <a:ea typeface="Segoe UI" pitchFamily="34" charset="0"/>
                  <a:cs typeface="Segoe UI" pitchFamily="34" charset="0"/>
                </a:rPr>
                <a:t>2012 Microsoft </a:t>
              </a:r>
              <a:r>
                <a:rPr lang="en-US" sz="2000" b="1" dirty="0" smtClean="0">
                  <a:latin typeface="Segoe UI" pitchFamily="34" charset="0"/>
                  <a:ea typeface="Segoe UI" pitchFamily="34" charset="0"/>
                  <a:cs typeface="Segoe UI" pitchFamily="34" charset="0"/>
                </a:rPr>
                <a:t>President’s  Club Member </a:t>
              </a:r>
              <a:endParaRPr lang="en-US" sz="2000" b="1" dirty="0">
                <a:latin typeface="Segoe UI" pitchFamily="34" charset="0"/>
                <a:ea typeface="Segoe UI" pitchFamily="34" charset="0"/>
                <a:cs typeface="Segoe UI" pitchFamily="34" charset="0"/>
              </a:endParaRPr>
            </a:p>
            <a:p>
              <a:pPr marL="342900" indent="-342900">
                <a:buFont typeface="Wingdings" pitchFamily="2" charset="2"/>
                <a:buChar char="v"/>
              </a:pPr>
              <a:r>
                <a:rPr lang="en-US" sz="2000" b="1" dirty="0">
                  <a:latin typeface="Segoe UI" pitchFamily="34" charset="0"/>
                  <a:ea typeface="Segoe UI" pitchFamily="34" charset="0"/>
                  <a:cs typeface="Segoe UI" pitchFamily="34" charset="0"/>
                </a:rPr>
                <a:t>Fastest growing </a:t>
              </a:r>
              <a:r>
                <a:rPr lang="en-US" sz="2000" b="1" dirty="0" smtClean="0">
                  <a:latin typeface="Segoe UI" pitchFamily="34" charset="0"/>
                  <a:ea typeface="Segoe UI" pitchFamily="34" charset="0"/>
                  <a:cs typeface="Segoe UI" pitchFamily="34" charset="0"/>
                </a:rPr>
                <a:t>Company</a:t>
              </a:r>
              <a:endParaRPr lang="en-US" sz="2000" b="1" dirty="0">
                <a:latin typeface="Segoe UI" pitchFamily="34" charset="0"/>
                <a:ea typeface="Segoe UI" pitchFamily="34" charset="0"/>
                <a:cs typeface="Segoe UI" pitchFamily="34" charset="0"/>
              </a:endParaRPr>
            </a:p>
            <a:p>
              <a:pPr marL="342900" indent="-342900">
                <a:buFont typeface="Wingdings" pitchFamily="2" charset="2"/>
                <a:buChar char="v"/>
              </a:pPr>
              <a:r>
                <a:rPr lang="en-US" sz="2000" b="1" dirty="0" smtClean="0">
                  <a:latin typeface="Segoe UI" pitchFamily="34" charset="0"/>
                  <a:ea typeface="Segoe UI" pitchFamily="34" charset="0"/>
                  <a:cs typeface="Segoe UI" pitchFamily="34" charset="0"/>
                </a:rPr>
                <a:t>Microsoft </a:t>
              </a:r>
              <a:r>
                <a:rPr lang="en-US" sz="2000" b="1" dirty="0">
                  <a:latin typeface="Segoe UI" pitchFamily="34" charset="0"/>
                  <a:ea typeface="Segoe UI" pitchFamily="34" charset="0"/>
                  <a:cs typeface="Segoe UI" pitchFamily="34" charset="0"/>
                </a:rPr>
                <a:t>Best Marketing </a:t>
              </a:r>
              <a:r>
                <a:rPr lang="en-US" sz="2000" b="1" dirty="0" smtClean="0">
                  <a:latin typeface="Segoe UI" pitchFamily="34" charset="0"/>
                  <a:ea typeface="Segoe UI" pitchFamily="34" charset="0"/>
                  <a:cs typeface="Segoe UI" pitchFamily="34" charset="0"/>
                </a:rPr>
                <a:t>Partner</a:t>
              </a:r>
              <a:endParaRPr lang="en-US" sz="2000" b="1" dirty="0">
                <a:latin typeface="Segoe UI" pitchFamily="34" charset="0"/>
                <a:ea typeface="Segoe UI" pitchFamily="34" charset="0"/>
                <a:cs typeface="Segoe UI" pitchFamily="34" charset="0"/>
              </a:endParaRPr>
            </a:p>
            <a:p>
              <a:pPr algn="ctr" defTabSz="914099" fontAlgn="base">
                <a:spcBef>
                  <a:spcPct val="0"/>
                </a:spcBef>
                <a:spcAft>
                  <a:spcPct val="0"/>
                </a:spcAft>
              </a:pPr>
              <a:endParaRPr lang="en-US" sz="16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0" name="Picture 9" descr="mpresidents-club-stacked_20.png"/>
            <p:cNvPicPr>
              <a:picLocks noChangeAspect="1"/>
            </p:cNvPicPr>
            <p:nvPr/>
          </p:nvPicPr>
          <p:blipFill>
            <a:blip r:embed="rId2" cstate="print">
              <a:lum bright="-43000" contrast="-7000"/>
            </a:blip>
            <a:stretch>
              <a:fillRect/>
            </a:stretch>
          </p:blipFill>
          <p:spPr>
            <a:xfrm>
              <a:off x="988739" y="6786206"/>
              <a:ext cx="2859382" cy="905723"/>
            </a:xfrm>
            <a:prstGeom prst="rect">
              <a:avLst/>
            </a:prstGeom>
            <a:grpFill/>
            <a:effectLst/>
          </p:spPr>
        </p:pic>
      </p:grpSp>
      <p:grpSp>
        <p:nvGrpSpPr>
          <p:cNvPr id="11" name="Group 10"/>
          <p:cNvGrpSpPr/>
          <p:nvPr/>
        </p:nvGrpSpPr>
        <p:grpSpPr>
          <a:xfrm>
            <a:off x="7471894" y="4725284"/>
            <a:ext cx="3240000" cy="5039832"/>
            <a:chOff x="5054222" y="4508205"/>
            <a:chExt cx="3755328" cy="5039832"/>
          </a:xfrm>
        </p:grpSpPr>
        <p:sp>
          <p:nvSpPr>
            <p:cNvPr id="12" name="Rectangle 11"/>
            <p:cNvSpPr/>
            <p:nvPr/>
          </p:nvSpPr>
          <p:spPr bwMode="auto">
            <a:xfrm>
              <a:off x="5054222" y="4508205"/>
              <a:ext cx="3755328" cy="503983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marL="342900" indent="-342900">
                <a:buFont typeface="Wingdings" pitchFamily="2" charset="2"/>
                <a:buChar char="v"/>
              </a:pPr>
              <a:r>
                <a:rPr lang="en-US" sz="2000" b="1" dirty="0" smtClean="0">
                  <a:latin typeface="Segoe UI" pitchFamily="34" charset="0"/>
                  <a:ea typeface="Segoe UI" pitchFamily="34" charset="0"/>
                  <a:cs typeface="Segoe UI" pitchFamily="34" charset="0"/>
                </a:rPr>
                <a:t>Microsoft </a:t>
              </a:r>
              <a:r>
                <a:rPr lang="en-US" sz="2000" b="1" dirty="0">
                  <a:latin typeface="Segoe UI" pitchFamily="34" charset="0"/>
                  <a:ea typeface="Segoe UI" pitchFamily="34" charset="0"/>
                  <a:cs typeface="Segoe UI" pitchFamily="34" charset="0"/>
                </a:rPr>
                <a:t>Best Implementation </a:t>
              </a:r>
              <a:r>
                <a:rPr lang="en-US" sz="2000" b="1" dirty="0" smtClean="0">
                  <a:latin typeface="Segoe UI" pitchFamily="34" charset="0"/>
                  <a:ea typeface="Segoe UI" pitchFamily="34" charset="0"/>
                  <a:cs typeface="Segoe UI" pitchFamily="34" charset="0"/>
                </a:rPr>
                <a:t>Partner</a:t>
              </a:r>
              <a:endParaRPr lang="en-US" sz="2000" b="1" dirty="0">
                <a:latin typeface="Segoe UI" pitchFamily="34" charset="0"/>
                <a:ea typeface="Segoe UI" pitchFamily="34" charset="0"/>
                <a:cs typeface="Segoe UI" pitchFamily="34" charset="0"/>
              </a:endParaRPr>
            </a:p>
            <a:p>
              <a:pPr marL="342900" indent="-342900">
                <a:buFont typeface="Wingdings" pitchFamily="2" charset="2"/>
                <a:buChar char="v"/>
              </a:pPr>
              <a:r>
                <a:rPr lang="en-US" sz="2000" b="1" dirty="0">
                  <a:latin typeface="Segoe UI" pitchFamily="34" charset="0"/>
                  <a:ea typeface="Segoe UI" pitchFamily="34" charset="0"/>
                  <a:cs typeface="Segoe UI" pitchFamily="34" charset="0"/>
                </a:rPr>
                <a:t>2011 Microsoft President’s Club  Member</a:t>
              </a:r>
            </a:p>
            <a:p>
              <a:pPr algn="ctr" defTabSz="914099" fontAlgn="base">
                <a:spcBef>
                  <a:spcPct val="0"/>
                </a:spcBef>
                <a:spcAft>
                  <a:spcPct val="0"/>
                </a:spcAft>
              </a:pPr>
              <a:endParaRPr lang="en-US" sz="16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3" name="Picture 5"/>
            <p:cNvPicPr>
              <a:picLocks noChangeAspect="1" noChangeArrowheads="1"/>
            </p:cNvPicPr>
            <p:nvPr/>
          </p:nvPicPr>
          <p:blipFill>
            <a:blip r:embed="rId3" cstate="print"/>
            <a:srcRect/>
            <a:stretch>
              <a:fillRect/>
            </a:stretch>
          </p:blipFill>
          <p:spPr bwMode="auto">
            <a:xfrm>
              <a:off x="6324713" y="7459418"/>
              <a:ext cx="1956515" cy="1798850"/>
            </a:xfrm>
            <a:prstGeom prst="roundRect">
              <a:avLst>
                <a:gd name="adj" fmla="val 21204"/>
              </a:avLst>
            </a:prstGeom>
            <a:solidFill>
              <a:srgbClr val="FFFFFF">
                <a:shade val="85000"/>
              </a:srgbClr>
            </a:solidFill>
            <a:ln>
              <a:noFill/>
            </a:ln>
            <a:effectLst>
              <a:reflection blurRad="12700" stA="38000" endPos="28000" dist="5000" dir="5400000" sy="-100000" algn="bl" rotWithShape="0"/>
            </a:effectLst>
          </p:spPr>
        </p:pic>
        <p:pic>
          <p:nvPicPr>
            <p:cNvPr id="14" name="Picture 13" descr="presidents-club-stacked_201.png"/>
            <p:cNvPicPr>
              <a:picLocks noChangeAspect="1"/>
            </p:cNvPicPr>
            <p:nvPr/>
          </p:nvPicPr>
          <p:blipFill>
            <a:blip cstate="print">
              <a:lum bright="-43000" contrast="70000"/>
            </a:blip>
            <a:stretch>
              <a:fillRect/>
            </a:stretch>
          </p:blipFill>
          <p:spPr>
            <a:xfrm>
              <a:off x="5312666" y="6466365"/>
              <a:ext cx="3238440" cy="926988"/>
            </a:xfrm>
            <a:prstGeom prst="rect">
              <a:avLst/>
            </a:prstGeom>
          </p:spPr>
        </p:pic>
      </p:grpSp>
      <p:grpSp>
        <p:nvGrpSpPr>
          <p:cNvPr id="15" name="Group 14"/>
          <p:cNvGrpSpPr/>
          <p:nvPr/>
        </p:nvGrpSpPr>
        <p:grpSpPr>
          <a:xfrm>
            <a:off x="10994225" y="4725284"/>
            <a:ext cx="3240000" cy="5039832"/>
            <a:chOff x="9367261" y="4508205"/>
            <a:chExt cx="3240000" cy="5039832"/>
          </a:xfrm>
          <a:solidFill>
            <a:srgbClr val="6600FF"/>
          </a:solidFill>
        </p:grpSpPr>
        <p:sp>
          <p:nvSpPr>
            <p:cNvPr id="16" name="Rectangle 15"/>
            <p:cNvSpPr/>
            <p:nvPr/>
          </p:nvSpPr>
          <p:spPr bwMode="auto">
            <a:xfrm>
              <a:off x="9367261" y="4508205"/>
              <a:ext cx="3240000" cy="5039832"/>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marL="342900" indent="-342900">
                <a:buFont typeface="Wingdings" pitchFamily="2" charset="2"/>
                <a:buChar char="v"/>
              </a:pPr>
              <a:r>
                <a:rPr lang="en-US" sz="2000" b="1" dirty="0">
                  <a:latin typeface="Segoe UI" pitchFamily="34" charset="0"/>
                  <a:ea typeface="Segoe UI" pitchFamily="34" charset="0"/>
                  <a:cs typeface="Segoe UI" pitchFamily="34" charset="0"/>
                </a:rPr>
                <a:t>2010 Microsoft Country Partner  </a:t>
              </a:r>
            </a:p>
            <a:p>
              <a:pPr marL="342900" indent="-342900">
                <a:buFont typeface="Wingdings" pitchFamily="2" charset="2"/>
                <a:buChar char="v"/>
              </a:pPr>
              <a:r>
                <a:rPr lang="en-US" sz="2000" b="1" dirty="0">
                  <a:latin typeface="Segoe UI" pitchFamily="34" charset="0"/>
                  <a:ea typeface="Segoe UI" pitchFamily="34" charset="0"/>
                  <a:cs typeface="Segoe UI" pitchFamily="34" charset="0"/>
                </a:rPr>
                <a:t>Microsoft Best Implementation Partner</a:t>
              </a:r>
            </a:p>
          </p:txBody>
        </p:sp>
        <p:pic>
          <p:nvPicPr>
            <p:cNvPr id="17" name="Picture 5"/>
            <p:cNvPicPr>
              <a:picLocks noChangeAspect="1" noChangeArrowheads="1"/>
            </p:cNvPicPr>
            <p:nvPr/>
          </p:nvPicPr>
          <p:blipFill>
            <a:blip r:embed="rId3" cstate="print"/>
            <a:srcRect/>
            <a:stretch>
              <a:fillRect/>
            </a:stretch>
          </p:blipFill>
          <p:spPr bwMode="auto">
            <a:xfrm>
              <a:off x="11086218" y="7569193"/>
              <a:ext cx="1406950" cy="1490538"/>
            </a:xfrm>
            <a:prstGeom prst="roundRect">
              <a:avLst>
                <a:gd name="adj" fmla="val 8594"/>
              </a:avLst>
            </a:prstGeom>
            <a:grpFill/>
            <a:ln>
              <a:noFill/>
            </a:ln>
            <a:effectLst>
              <a:reflection blurRad="12700" stA="38000" endPos="28000" dist="5000" dir="5400000" sy="-100000" algn="bl" rotWithShape="0"/>
            </a:effectLst>
          </p:spPr>
        </p:pic>
        <p:pic>
          <p:nvPicPr>
            <p:cNvPr id="18" name="Picture 2" descr="D:\Corporate\Corp brochure\2010 MS Country partner Awar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50746" y="6487630"/>
              <a:ext cx="1536515" cy="2229682"/>
            </a:xfrm>
            <a:prstGeom prst="roundRect">
              <a:avLst>
                <a:gd name="adj" fmla="val 8594"/>
              </a:avLst>
            </a:prstGeom>
            <a:grpFill/>
            <a:ln>
              <a:noFill/>
            </a:ln>
            <a:effectLst>
              <a:reflection blurRad="12700" stA="38000" endPos="28000" dist="5000" dir="5400000" sy="-100000" algn="bl" rotWithShape="0"/>
            </a:effectLst>
            <a:extLst/>
          </p:spPr>
        </p:pic>
      </p:grpSp>
      <p:grpSp>
        <p:nvGrpSpPr>
          <p:cNvPr id="19" name="Group 18"/>
          <p:cNvGrpSpPr/>
          <p:nvPr/>
        </p:nvGrpSpPr>
        <p:grpSpPr>
          <a:xfrm>
            <a:off x="14479953" y="4725284"/>
            <a:ext cx="3240000" cy="5039832"/>
            <a:chOff x="13553429" y="4508205"/>
            <a:chExt cx="3240000" cy="5039832"/>
          </a:xfrm>
        </p:grpSpPr>
        <p:sp>
          <p:nvSpPr>
            <p:cNvPr id="20" name="Rectangle 19"/>
            <p:cNvSpPr/>
            <p:nvPr/>
          </p:nvSpPr>
          <p:spPr bwMode="auto">
            <a:xfrm>
              <a:off x="13553429" y="4508205"/>
              <a:ext cx="3240000" cy="5039832"/>
            </a:xfrm>
            <a:prstGeom prst="rect">
              <a:avLst/>
            </a:prstGeom>
            <a:solidFill>
              <a:srgbClr val="7FBA00"/>
            </a:solidFill>
            <a:ln>
              <a:solidFill>
                <a:srgbClr val="7FBA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marL="342900" indent="-342900">
                <a:buFont typeface="Wingdings" pitchFamily="2" charset="2"/>
                <a:buChar char="v"/>
              </a:pPr>
              <a:r>
                <a:rPr lang="en-US" sz="2000" b="1" dirty="0" smtClean="0">
                  <a:solidFill>
                    <a:schemeClr val="tx1"/>
                  </a:solidFill>
                  <a:latin typeface="Segoe UI" pitchFamily="34" charset="0"/>
                  <a:ea typeface="Segoe UI" pitchFamily="34" charset="0"/>
                  <a:cs typeface="Segoe UI" pitchFamily="34" charset="0"/>
                </a:rPr>
                <a:t>2009 </a:t>
              </a:r>
              <a:r>
                <a:rPr lang="en-US" sz="2000" b="1" dirty="0">
                  <a:solidFill>
                    <a:schemeClr val="tx1"/>
                  </a:solidFill>
                  <a:latin typeface="Segoe UI" pitchFamily="34" charset="0"/>
                  <a:ea typeface="Segoe UI" pitchFamily="34" charset="0"/>
                  <a:cs typeface="Segoe UI" pitchFamily="34" charset="0"/>
                </a:rPr>
                <a:t>Microsoft President’s </a:t>
              </a:r>
              <a:r>
                <a:rPr lang="en-US" sz="2000" b="1" dirty="0" smtClean="0">
                  <a:solidFill>
                    <a:schemeClr val="tx1"/>
                  </a:solidFill>
                  <a:latin typeface="Segoe UI" pitchFamily="34" charset="0"/>
                  <a:ea typeface="Segoe UI" pitchFamily="34" charset="0"/>
                  <a:cs typeface="Segoe UI" pitchFamily="34" charset="0"/>
                </a:rPr>
                <a:t>Club Member</a:t>
              </a:r>
              <a:endParaRPr lang="en-US" sz="2000" b="1" dirty="0">
                <a:solidFill>
                  <a:schemeClr val="tx1"/>
                </a:solidFill>
                <a:latin typeface="Segoe UI" pitchFamily="34" charset="0"/>
                <a:ea typeface="Segoe UI" pitchFamily="34" charset="0"/>
                <a:cs typeface="Segoe UI" pitchFamily="34" charset="0"/>
              </a:endParaRPr>
            </a:p>
            <a:p>
              <a:pPr marL="342900" indent="-342900">
                <a:buFont typeface="Wingdings" pitchFamily="2" charset="2"/>
                <a:buChar char="v"/>
              </a:pPr>
              <a:r>
                <a:rPr lang="en-US" sz="2000" b="1" dirty="0" smtClean="0">
                  <a:solidFill>
                    <a:schemeClr val="tx1"/>
                  </a:solidFill>
                  <a:latin typeface="Segoe UI" pitchFamily="34" charset="0"/>
                  <a:ea typeface="Segoe UI" pitchFamily="34" charset="0"/>
                  <a:cs typeface="Segoe UI" pitchFamily="34" charset="0"/>
                </a:rPr>
                <a:t>Microsoft </a:t>
              </a:r>
              <a:r>
                <a:rPr lang="en-US" sz="2000" b="1" dirty="0">
                  <a:solidFill>
                    <a:schemeClr val="tx1"/>
                  </a:solidFill>
                  <a:latin typeface="Segoe UI" pitchFamily="34" charset="0"/>
                  <a:ea typeface="Segoe UI" pitchFamily="34" charset="0"/>
                  <a:cs typeface="Segoe UI" pitchFamily="34" charset="0"/>
                </a:rPr>
                <a:t>Best Implementation </a:t>
              </a:r>
              <a:r>
                <a:rPr lang="en-US" sz="2000" b="1" dirty="0" smtClean="0">
                  <a:solidFill>
                    <a:schemeClr val="tx1"/>
                  </a:solidFill>
                  <a:latin typeface="Segoe UI" pitchFamily="34" charset="0"/>
                  <a:ea typeface="Segoe UI" pitchFamily="34" charset="0"/>
                  <a:cs typeface="Segoe UI" pitchFamily="34" charset="0"/>
                </a:rPr>
                <a:t>Partner</a:t>
              </a:r>
              <a:endParaRPr lang="en-US" sz="2000" b="1" dirty="0">
                <a:solidFill>
                  <a:schemeClr val="tx1"/>
                </a:solidFill>
                <a:latin typeface="Segoe UI" pitchFamily="34" charset="0"/>
                <a:ea typeface="Segoe UI" pitchFamily="34" charset="0"/>
                <a:cs typeface="Segoe UI" pitchFamily="34" charset="0"/>
              </a:endParaRPr>
            </a:p>
            <a:p>
              <a:pPr marL="342900" indent="-342900">
                <a:buFont typeface="Wingdings" pitchFamily="2" charset="2"/>
                <a:buChar char="v"/>
              </a:pPr>
              <a:r>
                <a:rPr lang="en-US" sz="2000" b="1" dirty="0" smtClean="0">
                  <a:solidFill>
                    <a:schemeClr val="tx1"/>
                  </a:solidFill>
                  <a:latin typeface="Segoe UI" pitchFamily="34" charset="0"/>
                  <a:ea typeface="Segoe UI" pitchFamily="34" charset="0"/>
                  <a:cs typeface="Segoe UI" pitchFamily="34" charset="0"/>
                </a:rPr>
                <a:t>Microsoft </a:t>
              </a:r>
              <a:r>
                <a:rPr lang="en-US" sz="2000" b="1" dirty="0">
                  <a:solidFill>
                    <a:schemeClr val="tx1"/>
                  </a:solidFill>
                  <a:latin typeface="Segoe UI" pitchFamily="34" charset="0"/>
                  <a:ea typeface="Segoe UI" pitchFamily="34" charset="0"/>
                  <a:cs typeface="Segoe UI" pitchFamily="34" charset="0"/>
                </a:rPr>
                <a:t>Best Sales Partner</a:t>
              </a:r>
            </a:p>
          </p:txBody>
        </p:sp>
        <p:pic>
          <p:nvPicPr>
            <p:cNvPr id="21" name="Picture 2"/>
            <p:cNvPicPr>
              <a:picLocks noChangeAspect="1" noChangeArrowheads="1"/>
            </p:cNvPicPr>
            <p:nvPr/>
          </p:nvPicPr>
          <p:blipFill>
            <a:blip r:embed="rId5" cstate="print"/>
            <a:srcRect/>
            <a:stretch>
              <a:fillRect/>
            </a:stretch>
          </p:blipFill>
          <p:spPr bwMode="auto">
            <a:xfrm>
              <a:off x="13677267" y="7945508"/>
              <a:ext cx="1408420" cy="12072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3"/>
            <p:cNvPicPr>
              <a:picLocks noChangeAspect="1" noChangeArrowheads="1"/>
            </p:cNvPicPr>
            <p:nvPr/>
          </p:nvPicPr>
          <p:blipFill>
            <a:blip r:embed="rId6" cstate="print"/>
            <a:srcRect/>
            <a:stretch>
              <a:fillRect/>
            </a:stretch>
          </p:blipFill>
          <p:spPr bwMode="auto">
            <a:xfrm>
              <a:off x="15173429" y="7954009"/>
              <a:ext cx="1478894" cy="11902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descr="2009.png"/>
            <p:cNvPicPr>
              <a:picLocks noChangeAspect="1"/>
            </p:cNvPicPr>
            <p:nvPr/>
          </p:nvPicPr>
          <p:blipFill>
            <a:blip r:embed="rId7" cstate="print">
              <a:lum bright="-43000" contrast="70000"/>
            </a:blip>
            <a:stretch>
              <a:fillRect/>
            </a:stretch>
          </p:blipFill>
          <p:spPr>
            <a:xfrm>
              <a:off x="13723988" y="6950410"/>
              <a:ext cx="2928335" cy="876368"/>
            </a:xfrm>
            <a:prstGeom prst="rect">
              <a:avLst/>
            </a:prstGeom>
          </p:spPr>
        </p:pic>
      </p:grpSp>
      <p:sp>
        <p:nvSpPr>
          <p:cNvPr id="24" name="TextBox 23"/>
          <p:cNvSpPr txBox="1"/>
          <p:nvPr/>
        </p:nvSpPr>
        <p:spPr>
          <a:xfrm>
            <a:off x="206829" y="3886327"/>
            <a:ext cx="17858791" cy="838957"/>
          </a:xfrm>
          <a:prstGeom prst="rect">
            <a:avLst/>
          </a:prstGeom>
          <a:solidFill>
            <a:schemeClr val="accent2"/>
          </a:solidFill>
          <a:ln>
            <a:noFill/>
          </a:ln>
          <a:effectLst/>
        </p:spPr>
        <p:style>
          <a:lnRef idx="3">
            <a:schemeClr val="lt1"/>
          </a:lnRef>
          <a:fillRef idx="1">
            <a:schemeClr val="accent1"/>
          </a:fillRef>
          <a:effectRef idx="1">
            <a:schemeClr val="accent1"/>
          </a:effectRef>
          <a:fontRef idx="minor">
            <a:schemeClr val="lt1"/>
          </a:fontRef>
        </p:style>
        <p:txBody>
          <a:bodyPr wrap="square" lIns="137106" tIns="68555" rIns="137106" bIns="68555" rtlCol="0" anchor="ctr">
            <a:noAutofit/>
          </a:bodyPr>
          <a:lstStyle/>
          <a:p>
            <a:pPr algn="ctr"/>
            <a:r>
              <a:rPr lang="en-US" sz="4800" b="1" dirty="0" smtClean="0">
                <a:gradFill>
                  <a:gsLst>
                    <a:gs pos="0">
                      <a:srgbClr val="FFFFFF"/>
                    </a:gs>
                    <a:gs pos="100000">
                      <a:srgbClr val="FFFFFF"/>
                    </a:gs>
                  </a:gsLst>
                  <a:lin ang="5400000" scaled="0"/>
                </a:gradFill>
                <a:latin typeface="Segoe UI Light" pitchFamily="34" charset="0"/>
              </a:rPr>
              <a:t>Microsoft Dynamics Awards</a:t>
            </a:r>
            <a:endParaRPr lang="en-US" sz="4800" b="1" dirty="0">
              <a:gradFill>
                <a:gsLst>
                  <a:gs pos="0">
                    <a:srgbClr val="FFFFFF"/>
                  </a:gs>
                  <a:gs pos="100000">
                    <a:srgbClr val="FFFFFF"/>
                  </a:gs>
                </a:gsLst>
                <a:lin ang="5400000" scaled="0"/>
              </a:gradFill>
              <a:latin typeface="Segoe UI Light" pitchFamily="34" charset="0"/>
            </a:endParaRPr>
          </a:p>
        </p:txBody>
      </p:sp>
      <p:pic>
        <p:nvPicPr>
          <p:cNvPr id="25" name="Picture 24" descr="Best-Marketing-Company.png"/>
          <p:cNvPicPr>
            <a:picLocks noChangeAspect="1"/>
          </p:cNvPicPr>
          <p:nvPr/>
        </p:nvPicPr>
        <p:blipFill>
          <a:blip r:embed="rId8" cstate="print"/>
          <a:stretch>
            <a:fillRect/>
          </a:stretch>
        </p:blipFill>
        <p:spPr>
          <a:xfrm>
            <a:off x="4135928" y="7913467"/>
            <a:ext cx="1463178" cy="1072997"/>
          </a:xfrm>
          <a:prstGeom prst="rect">
            <a:avLst/>
          </a:prstGeom>
          <a:effectLst>
            <a:reflection blurRad="6350" stA="52000" endA="300" endPos="35000" dir="5400000" sy="-100000" algn="bl" rotWithShape="0"/>
          </a:effectLst>
        </p:spPr>
      </p:pic>
      <p:pic>
        <p:nvPicPr>
          <p:cNvPr id="26" name="Picture 25" descr="Fastest-Growing-Company.png"/>
          <p:cNvPicPr>
            <a:picLocks noChangeAspect="1"/>
          </p:cNvPicPr>
          <p:nvPr/>
        </p:nvPicPr>
        <p:blipFill>
          <a:blip r:embed="rId9" cstate="print"/>
          <a:stretch>
            <a:fillRect/>
          </a:stretch>
        </p:blipFill>
        <p:spPr>
          <a:xfrm>
            <a:off x="5486354" y="7967044"/>
            <a:ext cx="1700619" cy="1284584"/>
          </a:xfrm>
          <a:prstGeom prst="rect">
            <a:avLst/>
          </a:prstGeom>
          <a:effectLst>
            <a:reflection blurRad="6350" stA="52000" endA="300" endPos="35000" dir="5400000" sy="-100000" algn="bl" rotWithShape="0"/>
          </a:effectLst>
        </p:spPr>
      </p:pic>
      <p:sp>
        <p:nvSpPr>
          <p:cNvPr id="27" name="Rectangle 26"/>
          <p:cNvSpPr/>
          <p:nvPr/>
        </p:nvSpPr>
        <p:spPr bwMode="auto">
          <a:xfrm>
            <a:off x="586728" y="2800867"/>
            <a:ext cx="3239326" cy="108857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3600" b="1" spc="-50" dirty="0" smtClean="0">
                <a:solidFill>
                  <a:schemeClr val="tx1"/>
                </a:solidFill>
                <a:latin typeface="Segoe UI" pitchFamily="34" charset="0"/>
                <a:ea typeface="Segoe UI" pitchFamily="34" charset="0"/>
                <a:cs typeface="Segoe UI" pitchFamily="34" charset="0"/>
              </a:rPr>
              <a:t>2013 (So Far)</a:t>
            </a:r>
            <a:endParaRPr lang="en-US" sz="3600" b="1" spc="-50" dirty="0">
              <a:solidFill>
                <a:schemeClr val="tx1"/>
              </a:solidFill>
              <a:latin typeface="Segoe UI" pitchFamily="34" charset="0"/>
              <a:ea typeface="Segoe UI" pitchFamily="34" charset="0"/>
              <a:cs typeface="Segoe UI" pitchFamily="34" charset="0"/>
            </a:endParaRPr>
          </a:p>
        </p:txBody>
      </p:sp>
      <p:sp>
        <p:nvSpPr>
          <p:cNvPr id="28" name="Rectangle 27"/>
          <p:cNvSpPr/>
          <p:nvPr/>
        </p:nvSpPr>
        <p:spPr bwMode="auto">
          <a:xfrm>
            <a:off x="586728" y="4728396"/>
            <a:ext cx="3239326" cy="5039832"/>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r>
              <a:rPr lang="en-US" sz="2000" b="1" dirty="0" smtClean="0">
                <a:latin typeface="Segoe UI" pitchFamily="34" charset="0"/>
                <a:ea typeface="Segoe UI" pitchFamily="34" charset="0"/>
                <a:cs typeface="Segoe UI" pitchFamily="34" charset="0"/>
              </a:rPr>
              <a:t>   Invited Member of</a:t>
            </a:r>
          </a:p>
          <a:p>
            <a:pPr marL="342900" indent="-342900">
              <a:buFont typeface="Wingdings" pitchFamily="2" charset="2"/>
              <a:buChar char="v"/>
            </a:pPr>
            <a:endParaRPr lang="en-US" sz="2000" b="1" dirty="0" smtClean="0">
              <a:latin typeface="Segoe UI" pitchFamily="34" charset="0"/>
              <a:ea typeface="Segoe UI" pitchFamily="34" charset="0"/>
              <a:cs typeface="Segoe UI" pitchFamily="34" charset="0"/>
            </a:endParaRPr>
          </a:p>
          <a:p>
            <a:pPr marL="342900" indent="-342900">
              <a:buFont typeface="Wingdings" pitchFamily="2" charset="2"/>
              <a:buChar char="v"/>
            </a:pPr>
            <a:r>
              <a:rPr lang="en-US" sz="2000" b="1" dirty="0" smtClean="0">
                <a:latin typeface="Segoe UI" pitchFamily="34" charset="0"/>
                <a:ea typeface="Segoe UI" pitchFamily="34" charset="0"/>
                <a:cs typeface="Segoe UI" pitchFamily="34" charset="0"/>
              </a:rPr>
              <a:t>Microsoft Partner Council (MPC)</a:t>
            </a:r>
            <a:endParaRPr lang="en-US" sz="2000" b="1" dirty="0">
              <a:latin typeface="Segoe UI" pitchFamily="34" charset="0"/>
              <a:ea typeface="Segoe UI" pitchFamily="34" charset="0"/>
              <a:cs typeface="Segoe UI" pitchFamily="34" charset="0"/>
            </a:endParaRPr>
          </a:p>
          <a:p>
            <a:pPr marL="342900" indent="-342900">
              <a:buFont typeface="Wingdings" pitchFamily="2" charset="2"/>
              <a:buChar char="v"/>
            </a:pPr>
            <a:r>
              <a:rPr lang="en-US" sz="2000" b="1" dirty="0" smtClean="0">
                <a:latin typeface="Segoe UI" pitchFamily="34" charset="0"/>
                <a:ea typeface="Segoe UI" pitchFamily="34" charset="0"/>
                <a:cs typeface="Segoe UI" pitchFamily="34" charset="0"/>
              </a:rPr>
              <a:t>Partner Advisory Board (PAB)</a:t>
            </a:r>
            <a:endParaRPr lang="en-US" sz="2000" b="1" dirty="0">
              <a:latin typeface="Segoe UI" pitchFamily="34" charset="0"/>
              <a:ea typeface="Segoe UI" pitchFamily="34" charset="0"/>
              <a:cs typeface="Segoe UI" pitchFamily="34" charset="0"/>
            </a:endParaRPr>
          </a:p>
          <a:p>
            <a:pPr marL="342900" indent="-342900">
              <a:buFont typeface="Wingdings" pitchFamily="2" charset="2"/>
              <a:buChar char="v"/>
            </a:pPr>
            <a:r>
              <a:rPr lang="en-US" sz="2000" b="1" dirty="0" smtClean="0">
                <a:latin typeface="Segoe UI" pitchFamily="34" charset="0"/>
                <a:ea typeface="Segoe UI" pitchFamily="34" charset="0"/>
                <a:cs typeface="Segoe UI" pitchFamily="34" charset="0"/>
              </a:rPr>
              <a:t>Enterprise Product Group (EPG)</a:t>
            </a:r>
          </a:p>
          <a:p>
            <a:pPr marL="342900" indent="-342900">
              <a:buFont typeface="Wingdings" pitchFamily="2" charset="2"/>
              <a:buChar char="v"/>
            </a:pPr>
            <a:r>
              <a:rPr lang="en-US" sz="2000" b="1" dirty="0" smtClean="0">
                <a:latin typeface="Segoe UI" pitchFamily="34" charset="0"/>
                <a:ea typeface="Segoe UI" pitchFamily="34" charset="0"/>
                <a:cs typeface="Segoe UI" pitchFamily="34" charset="0"/>
              </a:rPr>
              <a:t>Member of Microsoft Dynamics AX Council Program</a:t>
            </a:r>
          </a:p>
          <a:p>
            <a:endParaRPr lang="en-US" sz="2000" b="1" dirty="0" smtClean="0">
              <a:latin typeface="Segoe UI" pitchFamily="34" charset="0"/>
              <a:ea typeface="Segoe UI" pitchFamily="34" charset="0"/>
              <a:cs typeface="Segoe UI" pitchFamily="34" charset="0"/>
            </a:endParaRPr>
          </a:p>
          <a:p>
            <a:pPr marL="342900" indent="-342900">
              <a:buFont typeface="Wingdings" pitchFamily="2" charset="2"/>
              <a:buChar char="v"/>
            </a:pPr>
            <a:r>
              <a:rPr lang="en-US" sz="2000" b="1" dirty="0" smtClean="0">
                <a:latin typeface="Segoe UI" pitchFamily="34" charset="0"/>
                <a:ea typeface="Segoe UI" pitchFamily="34" charset="0"/>
                <a:cs typeface="Segoe UI" pitchFamily="34" charset="0"/>
              </a:rPr>
              <a:t>CEM AX Payroll earns CfMD Certification</a:t>
            </a:r>
            <a:endParaRPr lang="en-US" sz="2000" b="1" dirty="0">
              <a:latin typeface="Segoe UI" pitchFamily="34" charset="0"/>
              <a:ea typeface="Segoe UI" pitchFamily="34" charset="0"/>
              <a:cs typeface="Segoe UI" pitchFamily="34" charset="0"/>
            </a:endParaRPr>
          </a:p>
          <a:p>
            <a:endParaRPr lang="en-US" sz="2000" b="1" dirty="0">
              <a:latin typeface="Segoe UI" pitchFamily="34" charset="0"/>
              <a:ea typeface="Segoe UI" pitchFamily="34" charset="0"/>
              <a:cs typeface="Segoe UI" pitchFamily="34" charset="0"/>
            </a:endParaRPr>
          </a:p>
          <a:p>
            <a:pPr algn="ctr" defTabSz="914099" fontAlgn="base">
              <a:spcBef>
                <a:spcPct val="0"/>
              </a:spcBef>
              <a:spcAft>
                <a:spcPct val="0"/>
              </a:spcAft>
            </a:pPr>
            <a:endParaRPr lang="en-US" sz="16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29" name="Picture 3" descr="C:\Users\Deepa.CEMINDIA.000\Desktop\microsoft-dynamics-certified-logo[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7018" y="8986463"/>
            <a:ext cx="1774390" cy="820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613189"/>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90651"/>
            <a:ext cx="12789900" cy="685572"/>
          </a:xfrm>
        </p:spPr>
        <p:txBody>
          <a:bodyPr/>
          <a:lstStyle/>
          <a:p>
            <a:r>
              <a:rPr lang="en-IN" sz="4950" dirty="0" smtClean="0"/>
              <a:t>Camps/Workforce Management – CEM Construct</a:t>
            </a:r>
            <a:endParaRPr lang="en-IN" sz="4950" dirty="0"/>
          </a:p>
        </p:txBody>
      </p:sp>
      <p:sp>
        <p:nvSpPr>
          <p:cNvPr id="3" name="Rectangle 2"/>
          <p:cNvSpPr/>
          <p:nvPr/>
        </p:nvSpPr>
        <p:spPr>
          <a:xfrm>
            <a:off x="9292942" y="5301316"/>
            <a:ext cx="5604158" cy="1836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Maintain rooms, room category, capacity and availability of each and every room of the </a:t>
            </a:r>
            <a:r>
              <a:rPr lang="en-IN" sz="2400" b="1" dirty="0" smtClean="0"/>
              <a:t>camp</a:t>
            </a:r>
            <a:endParaRPr lang="en-IN" sz="2400" b="1" dirty="0"/>
          </a:p>
        </p:txBody>
      </p:sp>
      <p:sp>
        <p:nvSpPr>
          <p:cNvPr id="4" name="Rectangle 3"/>
          <p:cNvSpPr/>
          <p:nvPr/>
        </p:nvSpPr>
        <p:spPr>
          <a:xfrm>
            <a:off x="10240192" y="7235712"/>
            <a:ext cx="4656908" cy="1836000"/>
          </a:xfrm>
          <a:prstGeom prst="rect">
            <a:avLst/>
          </a:prstGeom>
          <a:solidFill>
            <a:srgbClr val="E38F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Manage your camp capacity, accommodation of diversified occupants and guests</a:t>
            </a:r>
            <a:endParaRPr lang="en-IN" sz="2400" b="1" dirty="0"/>
          </a:p>
        </p:txBody>
      </p:sp>
      <p:sp>
        <p:nvSpPr>
          <p:cNvPr id="5" name="Rectangle 4"/>
          <p:cNvSpPr/>
          <p:nvPr/>
        </p:nvSpPr>
        <p:spPr>
          <a:xfrm>
            <a:off x="675892" y="7254762"/>
            <a:ext cx="4658400" cy="1836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Manage trade agreements for caterers to facilitate accurate cost booking </a:t>
            </a:r>
            <a:endParaRPr lang="en-IN" sz="2400" b="1" dirty="0"/>
          </a:p>
        </p:txBody>
      </p:sp>
      <p:sp>
        <p:nvSpPr>
          <p:cNvPr id="6" name="Rectangle 5"/>
          <p:cNvSpPr/>
          <p:nvPr/>
        </p:nvSpPr>
        <p:spPr>
          <a:xfrm>
            <a:off x="5467350" y="7254762"/>
            <a:ext cx="4658400" cy="1836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Convenient user experience for check in &amp; check out of occupants</a:t>
            </a:r>
            <a:endParaRPr lang="en-IN" sz="2400" b="1" dirty="0"/>
          </a:p>
        </p:txBody>
      </p:sp>
      <p:sp>
        <p:nvSpPr>
          <p:cNvPr id="7" name="Rectangle 6"/>
          <p:cNvSpPr/>
          <p:nvPr/>
        </p:nvSpPr>
        <p:spPr>
          <a:xfrm>
            <a:off x="666000" y="5298766"/>
            <a:ext cx="8524800" cy="1836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Activate the logging routine and generate daily </a:t>
            </a:r>
            <a:endParaRPr lang="en-IN" sz="2400" b="1" dirty="0" smtClean="0"/>
          </a:p>
          <a:p>
            <a:pPr algn="ctr"/>
            <a:r>
              <a:rPr lang="en-IN" sz="2400" b="1" dirty="0" smtClean="0"/>
              <a:t>camp </a:t>
            </a:r>
            <a:r>
              <a:rPr lang="en-IN" sz="2400" b="1" dirty="0"/>
              <a:t>register to track which occupant's cost should be assigned to which project, on a daily </a:t>
            </a:r>
            <a:r>
              <a:rPr lang="en-IN" sz="2400" b="1" dirty="0" smtClean="0"/>
              <a:t>basis</a:t>
            </a:r>
            <a:endParaRPr lang="en-IN" sz="2400" b="1" dirty="0"/>
          </a:p>
        </p:txBody>
      </p:sp>
      <p:sp>
        <p:nvSpPr>
          <p:cNvPr id="8" name="Rectangle 7"/>
          <p:cNvSpPr/>
          <p:nvPr/>
        </p:nvSpPr>
        <p:spPr>
          <a:xfrm>
            <a:off x="15023534" y="5293331"/>
            <a:ext cx="2833200" cy="183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Manage the occupants’ food expenses </a:t>
            </a:r>
            <a:endParaRPr lang="en-IN" sz="2400" b="1" dirty="0"/>
          </a:p>
        </p:txBody>
      </p:sp>
      <p:sp>
        <p:nvSpPr>
          <p:cNvPr id="9" name="Rectangle 8"/>
          <p:cNvSpPr/>
          <p:nvPr/>
        </p:nvSpPr>
        <p:spPr>
          <a:xfrm>
            <a:off x="15015592" y="7235712"/>
            <a:ext cx="2834258" cy="1836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Cost allocations to respective projects </a:t>
            </a:r>
            <a:endParaRPr lang="en-IN" sz="2400" b="1" dirty="0"/>
          </a:p>
        </p:txBody>
      </p:sp>
      <p:sp>
        <p:nvSpPr>
          <p:cNvPr id="10" name="Rectangle 9"/>
          <p:cNvSpPr/>
          <p:nvPr/>
        </p:nvSpPr>
        <p:spPr>
          <a:xfrm>
            <a:off x="675892" y="3347092"/>
            <a:ext cx="8524800" cy="1837374"/>
          </a:xfrm>
          <a:prstGeom prst="rect">
            <a:avLst/>
          </a:prstGeom>
          <a:solidFill>
            <a:srgbClr val="E38F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Link internal camps with an internal project to track </a:t>
            </a:r>
          </a:p>
          <a:p>
            <a:pPr algn="ctr"/>
            <a:r>
              <a:rPr lang="en-IN" sz="2400" b="1" dirty="0" smtClean="0"/>
              <a:t>the operating expenses and matching against the </a:t>
            </a:r>
          </a:p>
          <a:p>
            <a:pPr algn="ctr"/>
            <a:r>
              <a:rPr lang="en-IN" sz="2400" b="1" dirty="0" smtClean="0"/>
              <a:t>transfer price revenue</a:t>
            </a:r>
            <a:endParaRPr lang="en-IN" sz="2400" b="1" dirty="0"/>
          </a:p>
        </p:txBody>
      </p:sp>
      <p:sp>
        <p:nvSpPr>
          <p:cNvPr id="11" name="Rectangle 10"/>
          <p:cNvSpPr/>
          <p:nvPr/>
        </p:nvSpPr>
        <p:spPr>
          <a:xfrm>
            <a:off x="9306742" y="3344227"/>
            <a:ext cx="8524058" cy="1836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    Track </a:t>
            </a:r>
            <a:r>
              <a:rPr lang="en-IN" sz="2400" b="1" dirty="0"/>
              <a:t>the meals consumed by occupants by type. </a:t>
            </a:r>
            <a:r>
              <a:rPr lang="en-IN" sz="2400" b="1" dirty="0" smtClean="0"/>
              <a:t>   Optionally</a:t>
            </a:r>
            <a:r>
              <a:rPr lang="en-IN" sz="2400" b="1" dirty="0"/>
              <a:t>, enter and post deductions or additional </a:t>
            </a:r>
            <a:endParaRPr lang="en-IN" sz="2400" b="1" dirty="0" smtClean="0"/>
          </a:p>
          <a:p>
            <a:pPr algn="ctr"/>
            <a:r>
              <a:rPr lang="en-IN" sz="2400" b="1" dirty="0" smtClean="0"/>
              <a:t>meal </a:t>
            </a:r>
            <a:r>
              <a:rPr lang="en-IN" sz="2400" b="1" dirty="0"/>
              <a:t>transactions based on the actual consumption of food </a:t>
            </a:r>
            <a:r>
              <a:rPr lang="en-IN" sz="2400" b="1" dirty="0" smtClean="0"/>
              <a:t>coupons</a:t>
            </a:r>
            <a:endParaRPr lang="en-IN" sz="2400" b="1" dirty="0"/>
          </a:p>
        </p:txBody>
      </p:sp>
    </p:spTree>
    <p:extLst>
      <p:ext uri="{BB962C8B-B14F-4D97-AF65-F5344CB8AC3E}">
        <p14:creationId xmlns:p14="http://schemas.microsoft.com/office/powerpoint/2010/main" val="324035360"/>
      </p:ext>
    </p:extLst>
  </p:cSld>
  <p:clrMapOvr>
    <a:masterClrMapping/>
  </p:clrMapOvr>
  <p:transition spd="slow">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821" y="1333501"/>
            <a:ext cx="5698129" cy="1162049"/>
          </a:xfrm>
        </p:spPr>
        <p:txBody>
          <a:bodyPr/>
          <a:lstStyle/>
          <a:p>
            <a:r>
              <a:rPr lang="en-US" sz="8800" dirty="0" smtClean="0"/>
              <a:t>Project Pro</a:t>
            </a:r>
            <a:endParaRPr lang="en-IN" sz="8800" dirty="0"/>
          </a:p>
        </p:txBody>
      </p:sp>
      <p:sp>
        <p:nvSpPr>
          <p:cNvPr id="5" name="Rectangle 4"/>
          <p:cNvSpPr/>
          <p:nvPr/>
        </p:nvSpPr>
        <p:spPr bwMode="auto">
          <a:xfrm>
            <a:off x="5410200" y="4171950"/>
            <a:ext cx="6686550" cy="32026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IN"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6" name="Picture 5" descr="project pro.png">
            <a:hlinkClick r:id="rId2" action="ppaction://hlinksldjump"/>
          </p:cNvPr>
          <p:cNvPicPr>
            <a:picLocks noChangeAspect="1"/>
          </p:cNvPicPr>
          <p:nvPr/>
        </p:nvPicPr>
        <p:blipFill>
          <a:blip r:embed="rId3" cstate="print"/>
          <a:stretch>
            <a:fillRect/>
          </a:stretch>
        </p:blipFill>
        <p:spPr>
          <a:xfrm>
            <a:off x="5924550" y="4706498"/>
            <a:ext cx="5791200" cy="2438400"/>
          </a:xfrm>
          <a:prstGeom prst="rect">
            <a:avLst/>
          </a:prstGeom>
        </p:spPr>
      </p:pic>
    </p:spTree>
    <p:extLst>
      <p:ext uri="{BB962C8B-B14F-4D97-AF65-F5344CB8AC3E}">
        <p14:creationId xmlns:p14="http://schemas.microsoft.com/office/powerpoint/2010/main" val="711451176"/>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US" sz="4950" dirty="0" smtClean="0">
                <a:solidFill>
                  <a:schemeClr val="tx1"/>
                </a:solidFill>
              </a:rPr>
              <a:t>CEM Project Pro</a:t>
            </a:r>
            <a:endParaRPr lang="en-IN" sz="4950" dirty="0">
              <a:solidFill>
                <a:schemeClr val="tx1"/>
              </a:solidFill>
            </a:endParaRPr>
          </a:p>
        </p:txBody>
      </p:sp>
      <p:pic>
        <p:nvPicPr>
          <p:cNvPr id="3" name="Picture 2"/>
          <p:cNvPicPr>
            <a:picLocks noChangeAspect="1" noChangeArrowheads="1"/>
          </p:cNvPicPr>
          <p:nvPr/>
        </p:nvPicPr>
        <p:blipFill>
          <a:blip r:embed="rId2" cstate="print"/>
          <a:srcRect/>
          <a:stretch>
            <a:fillRect/>
          </a:stretch>
        </p:blipFill>
        <p:spPr bwMode="auto">
          <a:xfrm>
            <a:off x="9281826" y="3067050"/>
            <a:ext cx="4804524" cy="2125960"/>
          </a:xfrm>
          <a:prstGeom prst="rect">
            <a:avLst/>
          </a:prstGeom>
          <a:ln>
            <a:noFill/>
          </a:ln>
          <a:effectLst>
            <a:outerShdw blurRad="190500" algn="tl" rotWithShape="0">
              <a:srgbClr val="000000">
                <a:alpha val="70000"/>
              </a:srgbClr>
            </a:outerShdw>
          </a:effectLst>
        </p:spPr>
      </p:pic>
      <p:sp>
        <p:nvSpPr>
          <p:cNvPr id="4" name="Rectangle 3"/>
          <p:cNvSpPr/>
          <p:nvPr/>
        </p:nvSpPr>
        <p:spPr>
          <a:xfrm>
            <a:off x="4382052" y="3067050"/>
            <a:ext cx="4804524" cy="21259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cs typeface="Arial" pitchFamily="34" charset="0"/>
              </a:rPr>
              <a:t>Caters analysis for both </a:t>
            </a:r>
            <a:r>
              <a:rPr lang="en-US" sz="2400" b="1" dirty="0" smtClean="0">
                <a:solidFill>
                  <a:schemeClr val="tx1"/>
                </a:solidFill>
                <a:cs typeface="Arial" pitchFamily="34" charset="0"/>
              </a:rPr>
              <a:t/>
            </a:r>
            <a:br>
              <a:rPr lang="en-US" sz="2400" b="1" dirty="0" smtClean="0">
                <a:solidFill>
                  <a:schemeClr val="tx1"/>
                </a:solidFill>
                <a:cs typeface="Arial" pitchFamily="34" charset="0"/>
              </a:rPr>
            </a:br>
            <a:r>
              <a:rPr lang="en-US" sz="2400" b="1" dirty="0" smtClean="0">
                <a:solidFill>
                  <a:schemeClr val="tx1"/>
                </a:solidFill>
                <a:cs typeface="Arial" pitchFamily="34" charset="0"/>
              </a:rPr>
              <a:t>Top </a:t>
            </a:r>
            <a:r>
              <a:rPr lang="en-US" sz="2400" b="1" dirty="0">
                <a:solidFill>
                  <a:schemeClr val="tx1"/>
                </a:solidFill>
                <a:cs typeface="Arial" pitchFamily="34" charset="0"/>
              </a:rPr>
              <a:t>M</a:t>
            </a:r>
            <a:r>
              <a:rPr lang="en-US" sz="2400" b="1" dirty="0" smtClean="0">
                <a:solidFill>
                  <a:schemeClr val="tx1"/>
                </a:solidFill>
                <a:cs typeface="Arial" pitchFamily="34" charset="0"/>
              </a:rPr>
              <a:t>anagement </a:t>
            </a:r>
            <a:r>
              <a:rPr lang="en-US" sz="2400" b="1" dirty="0">
                <a:solidFill>
                  <a:schemeClr val="tx1"/>
                </a:solidFill>
                <a:cs typeface="Arial" pitchFamily="34" charset="0"/>
              </a:rPr>
              <a:t>as well as </a:t>
            </a:r>
            <a:r>
              <a:rPr lang="en-US" sz="2400" b="1" dirty="0" smtClean="0">
                <a:solidFill>
                  <a:schemeClr val="tx1"/>
                </a:solidFill>
                <a:cs typeface="Arial" pitchFamily="34" charset="0"/>
              </a:rPr>
              <a:t>Planners</a:t>
            </a:r>
            <a:endParaRPr lang="en-IN" sz="2400" b="1" dirty="0">
              <a:solidFill>
                <a:schemeClr val="tx1"/>
              </a:solidFill>
            </a:endParaRPr>
          </a:p>
        </p:txBody>
      </p:sp>
      <p:sp>
        <p:nvSpPr>
          <p:cNvPr id="5" name="Rectangle 4"/>
          <p:cNvSpPr/>
          <p:nvPr/>
        </p:nvSpPr>
        <p:spPr>
          <a:xfrm>
            <a:off x="4382052" y="5269210"/>
            <a:ext cx="4809015" cy="324360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20000"/>
              </a:spcBef>
              <a:defRPr/>
            </a:pPr>
            <a:endParaRPr lang="en-US" sz="2400" b="1" dirty="0" smtClean="0">
              <a:solidFill>
                <a:schemeClr val="tx1"/>
              </a:solidFill>
              <a:cs typeface="Arial" pitchFamily="34" charset="0"/>
            </a:endParaRPr>
          </a:p>
          <a:p>
            <a:pPr lvl="0" algn="ctr">
              <a:spcBef>
                <a:spcPct val="20000"/>
              </a:spcBef>
              <a:defRPr/>
            </a:pPr>
            <a:r>
              <a:rPr lang="en-US" sz="2400" b="1" dirty="0" smtClean="0">
                <a:solidFill>
                  <a:schemeClr val="tx1"/>
                </a:solidFill>
                <a:cs typeface="Arial" pitchFamily="34" charset="0"/>
              </a:rPr>
              <a:t>Upon </a:t>
            </a:r>
            <a:r>
              <a:rPr lang="en-US" sz="2400" b="1" dirty="0">
                <a:solidFill>
                  <a:schemeClr val="tx1"/>
                </a:solidFill>
                <a:cs typeface="Arial" pitchFamily="34" charset="0"/>
              </a:rPr>
              <a:t>collecting progress figures, entire report and multitude of analysis reports can be prepared within half-an-hour, whereas it requires few days in Primavera for large </a:t>
            </a:r>
            <a:r>
              <a:rPr lang="en-US" sz="2400" b="1" dirty="0" smtClean="0">
                <a:solidFill>
                  <a:schemeClr val="tx1"/>
                </a:solidFill>
                <a:cs typeface="Arial" pitchFamily="34" charset="0"/>
              </a:rPr>
              <a:t>projects</a:t>
            </a:r>
            <a:endParaRPr lang="en-US" sz="2400" b="1" dirty="0">
              <a:solidFill>
                <a:schemeClr val="tx1"/>
              </a:solidFill>
              <a:cs typeface="Arial" pitchFamily="34" charset="0"/>
            </a:endParaRPr>
          </a:p>
          <a:p>
            <a:pPr lvl="0" algn="ctr">
              <a:spcBef>
                <a:spcPct val="20000"/>
              </a:spcBef>
              <a:defRPr/>
            </a:pPr>
            <a:endParaRPr lang="en-US" sz="2400" b="1" dirty="0">
              <a:solidFill>
                <a:schemeClr val="tx1"/>
              </a:solidFill>
              <a:cs typeface="Arial" pitchFamily="34" charset="0"/>
            </a:endParaRPr>
          </a:p>
        </p:txBody>
      </p:sp>
      <p:sp>
        <p:nvSpPr>
          <p:cNvPr id="6" name="Rectangle 5"/>
          <p:cNvSpPr/>
          <p:nvPr/>
        </p:nvSpPr>
        <p:spPr>
          <a:xfrm>
            <a:off x="9281826" y="5269510"/>
            <a:ext cx="4807618" cy="32433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20000"/>
              </a:spcBef>
              <a:defRPr/>
            </a:pPr>
            <a:r>
              <a:rPr lang="en-US" sz="2400" b="1" dirty="0">
                <a:solidFill>
                  <a:schemeClr val="tx1"/>
                </a:solidFill>
                <a:cs typeface="Arial" pitchFamily="34" charset="0"/>
              </a:rPr>
              <a:t>Progress can be updated in CEM Project Pro by a secretary thereby saving planner's time. Progress reports can be prepared by secretary itself. Number planners required for the company can be drastically reduced </a:t>
            </a:r>
          </a:p>
        </p:txBody>
      </p:sp>
    </p:spTree>
    <p:extLst>
      <p:ext uri="{BB962C8B-B14F-4D97-AF65-F5344CB8AC3E}">
        <p14:creationId xmlns:p14="http://schemas.microsoft.com/office/powerpoint/2010/main" val="217130731"/>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723899"/>
          </a:xfrm>
        </p:spPr>
        <p:txBody>
          <a:bodyPr/>
          <a:lstStyle/>
          <a:p>
            <a:r>
              <a:rPr lang="en-IN" sz="4950" dirty="0" smtClean="0"/>
              <a:t>Features </a:t>
            </a:r>
            <a:r>
              <a:rPr lang="en-IN" sz="4950" dirty="0"/>
              <a:t>of CEM Project Pro</a:t>
            </a:r>
            <a:br>
              <a:rPr lang="en-IN" sz="4950" dirty="0"/>
            </a:br>
            <a:endParaRPr lang="en-IN" sz="4950" dirty="0"/>
          </a:p>
        </p:txBody>
      </p:sp>
      <p:pic>
        <p:nvPicPr>
          <p:cNvPr id="3" name="Picture 4"/>
          <p:cNvPicPr>
            <a:picLocks noChangeAspect="1" noChangeArrowheads="1"/>
          </p:cNvPicPr>
          <p:nvPr/>
        </p:nvPicPr>
        <p:blipFill>
          <a:blip r:embed="rId2" cstate="print"/>
          <a:srcRect/>
          <a:stretch>
            <a:fillRect/>
          </a:stretch>
        </p:blipFill>
        <p:spPr bwMode="auto">
          <a:xfrm>
            <a:off x="8229001" y="2931498"/>
            <a:ext cx="6248999" cy="59432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3924300" y="6358675"/>
            <a:ext cx="4215600" cy="80060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cs typeface="Arial" pitchFamily="34" charset="0"/>
              </a:rPr>
              <a:t>S CURVES </a:t>
            </a:r>
            <a:endParaRPr lang="en-IN" sz="2400" b="1" dirty="0"/>
          </a:p>
        </p:txBody>
      </p:sp>
      <p:sp>
        <p:nvSpPr>
          <p:cNvPr id="5" name="Rectangle 4"/>
          <p:cNvSpPr/>
          <p:nvPr/>
        </p:nvSpPr>
        <p:spPr>
          <a:xfrm>
            <a:off x="3924300" y="2931499"/>
            <a:ext cx="4215600" cy="800601"/>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cs typeface="Arial" pitchFamily="34" charset="0"/>
              </a:rPr>
              <a:t>Progress Monitoring</a:t>
            </a:r>
            <a:endParaRPr lang="en-IN" sz="2400" b="1" dirty="0"/>
          </a:p>
        </p:txBody>
      </p:sp>
      <p:sp>
        <p:nvSpPr>
          <p:cNvPr id="6" name="Rectangle 5"/>
          <p:cNvSpPr/>
          <p:nvPr/>
        </p:nvSpPr>
        <p:spPr>
          <a:xfrm>
            <a:off x="3924300" y="3789500"/>
            <a:ext cx="4215600" cy="8006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cs typeface="Arial" pitchFamily="34" charset="0"/>
              </a:rPr>
              <a:t>WBS Summary</a:t>
            </a:r>
            <a:endParaRPr lang="en-IN" sz="2400" b="1" dirty="0"/>
          </a:p>
        </p:txBody>
      </p:sp>
      <p:sp>
        <p:nvSpPr>
          <p:cNvPr id="7" name="Rectangle 6"/>
          <p:cNvSpPr/>
          <p:nvPr/>
        </p:nvSpPr>
        <p:spPr>
          <a:xfrm>
            <a:off x="3924300" y="4647251"/>
            <a:ext cx="4215600" cy="80060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cs typeface="Arial" pitchFamily="34" charset="0"/>
              </a:rPr>
              <a:t>Performance Ranking</a:t>
            </a:r>
            <a:endParaRPr lang="en-IN" sz="2400" b="1" dirty="0"/>
          </a:p>
        </p:txBody>
      </p:sp>
      <p:sp>
        <p:nvSpPr>
          <p:cNvPr id="8" name="Rectangle 7"/>
          <p:cNvSpPr/>
          <p:nvPr/>
        </p:nvSpPr>
        <p:spPr>
          <a:xfrm>
            <a:off x="3924300" y="5514174"/>
            <a:ext cx="4215600" cy="80060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cs typeface="Arial" pitchFamily="34" charset="0"/>
              </a:rPr>
              <a:t>Root cause PARETO Analysis</a:t>
            </a:r>
            <a:endParaRPr lang="en-IN" sz="2400" b="1" dirty="0"/>
          </a:p>
        </p:txBody>
      </p:sp>
      <p:sp>
        <p:nvSpPr>
          <p:cNvPr id="9" name="Rectangle 8"/>
          <p:cNvSpPr/>
          <p:nvPr/>
        </p:nvSpPr>
        <p:spPr>
          <a:xfrm>
            <a:off x="3918151" y="7216426"/>
            <a:ext cx="4215600" cy="800601"/>
          </a:xfrm>
          <a:prstGeom prst="rect">
            <a:avLst/>
          </a:prstGeom>
          <a:solidFill>
            <a:srgbClr val="F55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cs typeface="Arial" pitchFamily="34" charset="0"/>
              </a:rPr>
              <a:t>Periodic Overall </a:t>
            </a:r>
            <a:r>
              <a:rPr lang="en-US" sz="2400" b="1" dirty="0">
                <a:cs typeface="Arial" pitchFamily="34" charset="0"/>
              </a:rPr>
              <a:t>P</a:t>
            </a:r>
            <a:r>
              <a:rPr lang="en-US" sz="2400" b="1" dirty="0" smtClean="0">
                <a:cs typeface="Arial" pitchFamily="34" charset="0"/>
              </a:rPr>
              <a:t>rogress </a:t>
            </a:r>
            <a:endParaRPr lang="en-IN" sz="2400" b="1" dirty="0"/>
          </a:p>
        </p:txBody>
      </p:sp>
      <p:sp>
        <p:nvSpPr>
          <p:cNvPr id="10" name="Rectangle 9"/>
          <p:cNvSpPr/>
          <p:nvPr/>
        </p:nvSpPr>
        <p:spPr>
          <a:xfrm>
            <a:off x="3924300" y="8074177"/>
            <a:ext cx="4215600" cy="800601"/>
          </a:xfrm>
          <a:prstGeom prst="rect">
            <a:avLst/>
          </a:prstGeom>
          <a:solidFill>
            <a:srgbClr val="FF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cs typeface="Arial" pitchFamily="34" charset="0"/>
              </a:rPr>
              <a:t>Projects roll up for a particular activity </a:t>
            </a:r>
            <a:endParaRPr lang="en-IN" sz="2400" b="1" dirty="0"/>
          </a:p>
        </p:txBody>
      </p:sp>
    </p:spTree>
    <p:extLst>
      <p:ext uri="{BB962C8B-B14F-4D97-AF65-F5344CB8AC3E}">
        <p14:creationId xmlns:p14="http://schemas.microsoft.com/office/powerpoint/2010/main" val="4204719462"/>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200151"/>
            <a:ext cx="16727876" cy="685572"/>
          </a:xfrm>
        </p:spPr>
        <p:txBody>
          <a:bodyPr/>
          <a:lstStyle/>
          <a:p>
            <a:r>
              <a:rPr lang="en-IN" sz="4950" dirty="0"/>
              <a:t>Extension to existing modules</a:t>
            </a:r>
          </a:p>
        </p:txBody>
      </p:sp>
      <p:sp>
        <p:nvSpPr>
          <p:cNvPr id="3" name="Rectangle 2"/>
          <p:cNvSpPr/>
          <p:nvPr/>
        </p:nvSpPr>
        <p:spPr>
          <a:xfrm>
            <a:off x="3007643" y="2156974"/>
            <a:ext cx="3550196" cy="7870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cs typeface="Arial" pitchFamily="34" charset="0"/>
              </a:rPr>
              <a:t>Fixed assets </a:t>
            </a:r>
            <a:endParaRPr lang="en-IN" sz="2400" b="1" dirty="0"/>
          </a:p>
        </p:txBody>
      </p:sp>
      <p:sp>
        <p:nvSpPr>
          <p:cNvPr id="4" name="Rectangle 3"/>
          <p:cNvSpPr/>
          <p:nvPr/>
        </p:nvSpPr>
        <p:spPr>
          <a:xfrm>
            <a:off x="2989784" y="5539650"/>
            <a:ext cx="3549600" cy="20142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cs typeface="Arial" pitchFamily="34" charset="0"/>
              </a:rPr>
              <a:t>Inventory</a:t>
            </a:r>
            <a:endParaRPr lang="en-IN" sz="2400" b="1" dirty="0"/>
          </a:p>
        </p:txBody>
      </p:sp>
      <p:sp>
        <p:nvSpPr>
          <p:cNvPr id="5" name="Rectangle 4"/>
          <p:cNvSpPr/>
          <p:nvPr/>
        </p:nvSpPr>
        <p:spPr>
          <a:xfrm>
            <a:off x="3004493" y="3914295"/>
            <a:ext cx="3549600" cy="15491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cs typeface="Arial" pitchFamily="34" charset="0"/>
              </a:rPr>
              <a:t>Project Accounting </a:t>
            </a:r>
            <a:endParaRPr lang="en-IN" sz="2400" b="1" dirty="0"/>
          </a:p>
        </p:txBody>
      </p:sp>
      <p:sp>
        <p:nvSpPr>
          <p:cNvPr id="6" name="Rectangle 5"/>
          <p:cNvSpPr/>
          <p:nvPr/>
        </p:nvSpPr>
        <p:spPr>
          <a:xfrm>
            <a:off x="2997139" y="3021338"/>
            <a:ext cx="3549600" cy="7870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cs typeface="Arial" pitchFamily="34" charset="0"/>
              </a:rPr>
              <a:t>Budget Validation</a:t>
            </a:r>
            <a:endParaRPr lang="en-IN" sz="2400" b="1" dirty="0"/>
          </a:p>
        </p:txBody>
      </p:sp>
      <p:sp>
        <p:nvSpPr>
          <p:cNvPr id="7" name="Rectangle 6"/>
          <p:cNvSpPr/>
          <p:nvPr/>
        </p:nvSpPr>
        <p:spPr>
          <a:xfrm>
            <a:off x="6634634" y="5539650"/>
            <a:ext cx="9439200" cy="201520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itchFamily="2" charset="2"/>
              <a:buChar char="§"/>
            </a:pPr>
            <a:r>
              <a:rPr lang="en-US" sz="2400" b="1" dirty="0"/>
              <a:t>Additional Item </a:t>
            </a:r>
            <a:r>
              <a:rPr lang="en-US" sz="2400" b="1" dirty="0" smtClean="0"/>
              <a:t>categories</a:t>
            </a:r>
          </a:p>
          <a:p>
            <a:pPr marL="285750" indent="-285750" algn="just">
              <a:buFont typeface="Wingdings" pitchFamily="2" charset="2"/>
              <a:buChar char="§"/>
            </a:pPr>
            <a:r>
              <a:rPr lang="en-US" sz="2400" b="1" dirty="0" smtClean="0"/>
              <a:t>Item </a:t>
            </a:r>
            <a:r>
              <a:rPr lang="en-US" sz="2400" b="1" dirty="0"/>
              <a:t>master creation </a:t>
            </a:r>
            <a:r>
              <a:rPr lang="en-US" sz="2400" b="1" dirty="0" smtClean="0"/>
              <a:t>wizard</a:t>
            </a:r>
          </a:p>
          <a:p>
            <a:pPr marL="285750" indent="-285750" algn="just">
              <a:buFont typeface="Wingdings" pitchFamily="2" charset="2"/>
              <a:buChar char="§"/>
            </a:pPr>
            <a:r>
              <a:rPr lang="en-US" sz="2400" b="1" dirty="0" smtClean="0"/>
              <a:t>Virtual </a:t>
            </a:r>
            <a:r>
              <a:rPr lang="en-US" sz="2400" b="1" dirty="0"/>
              <a:t>warehouse for tracking in transit</a:t>
            </a:r>
          </a:p>
          <a:p>
            <a:pPr marL="285750" indent="-285750" algn="just">
              <a:buFont typeface="Wingdings" pitchFamily="2" charset="2"/>
              <a:buChar char="§"/>
            </a:pPr>
            <a:r>
              <a:rPr lang="en-US" sz="2400" b="1" dirty="0"/>
              <a:t>Customer restrictions </a:t>
            </a:r>
            <a:r>
              <a:rPr lang="en-US" sz="2400" b="1" dirty="0" smtClean="0"/>
              <a:t>to merge </a:t>
            </a:r>
            <a:r>
              <a:rPr lang="en-US" sz="2400" b="1" dirty="0"/>
              <a:t>multiple purchase requested into one purchase order</a:t>
            </a:r>
          </a:p>
        </p:txBody>
      </p:sp>
      <p:sp>
        <p:nvSpPr>
          <p:cNvPr id="8" name="Rectangle 7"/>
          <p:cNvSpPr/>
          <p:nvPr/>
        </p:nvSpPr>
        <p:spPr>
          <a:xfrm>
            <a:off x="6636284" y="2149561"/>
            <a:ext cx="9437550" cy="7870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itchFamily="2" charset="2"/>
              <a:buChar char="§"/>
            </a:pPr>
            <a:r>
              <a:rPr lang="en-US" sz="2400" b="1" dirty="0" smtClean="0"/>
              <a:t>FA </a:t>
            </a:r>
            <a:r>
              <a:rPr lang="en-US" sz="2400" b="1" dirty="0"/>
              <a:t>code creation wizard</a:t>
            </a:r>
            <a:endParaRPr lang="en-IN" sz="2400" b="1" dirty="0"/>
          </a:p>
        </p:txBody>
      </p:sp>
      <p:sp>
        <p:nvSpPr>
          <p:cNvPr id="9" name="Rectangle 8"/>
          <p:cNvSpPr/>
          <p:nvPr/>
        </p:nvSpPr>
        <p:spPr>
          <a:xfrm>
            <a:off x="6636283" y="3032960"/>
            <a:ext cx="9437551" cy="78608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itchFamily="2" charset="2"/>
              <a:buChar char="§"/>
            </a:pPr>
            <a:r>
              <a:rPr lang="en-US" sz="2400" b="1" dirty="0"/>
              <a:t>Purchase </a:t>
            </a:r>
            <a:r>
              <a:rPr lang="en-US" sz="2400" b="1" dirty="0" smtClean="0"/>
              <a:t>Request </a:t>
            </a:r>
            <a:r>
              <a:rPr lang="en-US" sz="2400" b="1" dirty="0"/>
              <a:t>– An item level </a:t>
            </a:r>
            <a:r>
              <a:rPr lang="en-US" sz="2400" b="1" dirty="0" smtClean="0"/>
              <a:t>and </a:t>
            </a:r>
            <a:r>
              <a:rPr lang="en-US" sz="2400" b="1" dirty="0"/>
              <a:t>item group level </a:t>
            </a:r>
            <a:endParaRPr lang="en-IN" sz="2400" b="1" dirty="0"/>
          </a:p>
        </p:txBody>
      </p:sp>
      <p:sp>
        <p:nvSpPr>
          <p:cNvPr id="10" name="Rectangle 9"/>
          <p:cNvSpPr/>
          <p:nvPr/>
        </p:nvSpPr>
        <p:spPr>
          <a:xfrm>
            <a:off x="6634634" y="3914295"/>
            <a:ext cx="9439200" cy="15491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itchFamily="2" charset="2"/>
              <a:buChar char="§"/>
            </a:pPr>
            <a:r>
              <a:rPr lang="en-US" sz="2400" b="1" dirty="0"/>
              <a:t>Productivity codes – to measure activity performance and grading</a:t>
            </a:r>
          </a:p>
          <a:p>
            <a:pPr marL="342900" indent="-342900" algn="just">
              <a:buFont typeface="Wingdings" pitchFamily="2" charset="2"/>
              <a:buChar char="§"/>
            </a:pPr>
            <a:r>
              <a:rPr lang="en-US" sz="2400" b="1" dirty="0"/>
              <a:t>Validations in change orders based on contracts terms</a:t>
            </a:r>
          </a:p>
          <a:p>
            <a:pPr marL="342900" indent="-342900" algn="just">
              <a:buFont typeface="Wingdings" pitchFamily="2" charset="2"/>
              <a:buChar char="§"/>
            </a:pPr>
            <a:r>
              <a:rPr lang="en-US" sz="2400" b="1" dirty="0"/>
              <a:t>Project specific document number sequences</a:t>
            </a:r>
          </a:p>
        </p:txBody>
      </p:sp>
      <p:sp>
        <p:nvSpPr>
          <p:cNvPr id="11" name="Rectangle 10"/>
          <p:cNvSpPr/>
          <p:nvPr/>
        </p:nvSpPr>
        <p:spPr>
          <a:xfrm>
            <a:off x="6634634" y="7649650"/>
            <a:ext cx="9439200" cy="23377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itchFamily="2" charset="2"/>
              <a:buChar char="§"/>
            </a:pPr>
            <a:r>
              <a:rPr lang="en-US" sz="2400" b="1" dirty="0" smtClean="0"/>
              <a:t>Payment authorization for all custom module transactions</a:t>
            </a:r>
          </a:p>
          <a:p>
            <a:pPr marL="342900" indent="-342900" algn="just">
              <a:buFont typeface="Wingdings" pitchFamily="2" charset="2"/>
              <a:buChar char="§"/>
            </a:pPr>
            <a:r>
              <a:rPr lang="en-US" sz="2400" b="1" dirty="0" smtClean="0"/>
              <a:t>Integration </a:t>
            </a:r>
            <a:r>
              <a:rPr lang="en-US" sz="2400" b="1" dirty="0"/>
              <a:t>enhancement between Fixed Assets, Payables and other </a:t>
            </a:r>
            <a:r>
              <a:rPr lang="en-US" sz="2400" b="1" dirty="0" smtClean="0"/>
              <a:t>Custom </a:t>
            </a:r>
            <a:r>
              <a:rPr lang="en-US" sz="2400" b="1" dirty="0"/>
              <a:t>M</a:t>
            </a:r>
            <a:r>
              <a:rPr lang="en-US" sz="2400" b="1" dirty="0" smtClean="0"/>
              <a:t>odules</a:t>
            </a:r>
            <a:endParaRPr lang="en-US" sz="2400" b="1" dirty="0"/>
          </a:p>
          <a:p>
            <a:pPr marL="342900" indent="-342900" algn="just">
              <a:buFont typeface="Wingdings" pitchFamily="2" charset="2"/>
              <a:buChar char="§"/>
            </a:pPr>
            <a:r>
              <a:rPr lang="en-US" sz="2400" b="1" dirty="0"/>
              <a:t>Export to excel facility for reports</a:t>
            </a:r>
          </a:p>
          <a:p>
            <a:pPr marL="342900" indent="-342900" algn="just">
              <a:buFont typeface="Wingdings" pitchFamily="2" charset="2"/>
              <a:buChar char="§"/>
            </a:pPr>
            <a:r>
              <a:rPr lang="en-US" sz="2400" b="1" dirty="0" smtClean="0"/>
              <a:t>Role–specific </a:t>
            </a:r>
            <a:r>
              <a:rPr lang="en-US" sz="2400" b="1" dirty="0"/>
              <a:t>dashboards &amp; Record based </a:t>
            </a:r>
            <a:r>
              <a:rPr lang="en-US" sz="2400" b="1" dirty="0" smtClean="0"/>
              <a:t>security</a:t>
            </a:r>
          </a:p>
          <a:p>
            <a:pPr marL="342900" indent="-342900" algn="just">
              <a:buFont typeface="Wingdings" pitchFamily="2" charset="2"/>
              <a:buChar char="§"/>
            </a:pPr>
            <a:r>
              <a:rPr lang="en-US" sz="2400" b="1" dirty="0" smtClean="0"/>
              <a:t>100+ reports on financials, cost controls, project metrics</a:t>
            </a:r>
            <a:endParaRPr lang="en-US" sz="2400" b="1" dirty="0"/>
          </a:p>
        </p:txBody>
      </p:sp>
      <p:sp>
        <p:nvSpPr>
          <p:cNvPr id="12" name="Rectangle 11"/>
          <p:cNvSpPr/>
          <p:nvPr/>
        </p:nvSpPr>
        <p:spPr>
          <a:xfrm>
            <a:off x="3000450" y="7649650"/>
            <a:ext cx="3549600" cy="23377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cs typeface="Arial" pitchFamily="34" charset="0"/>
              </a:rPr>
              <a:t>Other Enhancements</a:t>
            </a:r>
            <a:endParaRPr lang="en-IN" sz="2400" b="1" dirty="0"/>
          </a:p>
        </p:txBody>
      </p:sp>
    </p:spTree>
    <p:extLst>
      <p:ext uri="{BB962C8B-B14F-4D97-AF65-F5344CB8AC3E}">
        <p14:creationId xmlns:p14="http://schemas.microsoft.com/office/powerpoint/2010/main" val="3949523221"/>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IN" sz="4950" dirty="0"/>
              <a:t>Industry Unique Dashboards</a:t>
            </a:r>
          </a:p>
        </p:txBody>
      </p:sp>
      <p:pic>
        <p:nvPicPr>
          <p:cNvPr id="3" name="Picture 2"/>
          <p:cNvPicPr>
            <a:picLocks noChangeAspect="1" noChangeArrowheads="1"/>
          </p:cNvPicPr>
          <p:nvPr/>
        </p:nvPicPr>
        <p:blipFill>
          <a:blip r:embed="rId2" cstate="print"/>
          <a:srcRect/>
          <a:stretch>
            <a:fillRect/>
          </a:stretch>
        </p:blipFill>
        <p:spPr bwMode="auto">
          <a:xfrm>
            <a:off x="1581150" y="2381250"/>
            <a:ext cx="15144750" cy="7486650"/>
          </a:xfrm>
          <a:prstGeom prst="rect">
            <a:avLst/>
          </a:prstGeom>
          <a:noFill/>
          <a:ln w="9525">
            <a:noFill/>
            <a:miter lim="800000"/>
            <a:headEnd/>
            <a:tailEnd/>
          </a:ln>
        </p:spPr>
      </p:pic>
      <p:sp>
        <p:nvSpPr>
          <p:cNvPr id="6" name="Rectangle 5"/>
          <p:cNvSpPr/>
          <p:nvPr/>
        </p:nvSpPr>
        <p:spPr bwMode="auto">
          <a:xfrm>
            <a:off x="3067050" y="2381250"/>
            <a:ext cx="1943100" cy="1333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IN"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Rectangle 6"/>
          <p:cNvSpPr/>
          <p:nvPr/>
        </p:nvSpPr>
        <p:spPr bwMode="auto">
          <a:xfrm>
            <a:off x="2076450" y="9620250"/>
            <a:ext cx="2533650" cy="190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IN"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00082136"/>
      </p:ext>
    </p:extLst>
  </p:cSld>
  <p:clrMapOvr>
    <a:masterClrMapping/>
  </p:clrMapOvr>
  <p:transition spd="slow">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IN" sz="4950" dirty="0"/>
              <a:t>CEM Case </a:t>
            </a:r>
            <a:r>
              <a:rPr lang="en-IN" sz="4950" dirty="0" smtClean="0"/>
              <a:t>Studies </a:t>
            </a:r>
            <a:endParaRPr lang="en-IN" sz="495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0730" y="3657600"/>
            <a:ext cx="5959820" cy="4743450"/>
          </a:xfrm>
          <a:prstGeom prst="rect">
            <a:avLst/>
          </a:prstGeom>
        </p:spPr>
      </p:pic>
    </p:spTree>
    <p:extLst>
      <p:ext uri="{BB962C8B-B14F-4D97-AF65-F5344CB8AC3E}">
        <p14:creationId xmlns:p14="http://schemas.microsoft.com/office/powerpoint/2010/main" val="3783926529"/>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IN" sz="4950" dirty="0" smtClean="0"/>
              <a:t>Granite </a:t>
            </a:r>
            <a:r>
              <a:rPr lang="en-IN" sz="4950" dirty="0"/>
              <a:t>Construction </a:t>
            </a:r>
            <a:r>
              <a:rPr lang="en-IN" sz="4950" dirty="0" smtClean="0"/>
              <a:t>Company</a:t>
            </a:r>
            <a:endParaRPr lang="en-IN" sz="4950" dirty="0"/>
          </a:p>
        </p:txBody>
      </p:sp>
      <p:graphicFrame>
        <p:nvGraphicFramePr>
          <p:cNvPr id="6" name="Table 5"/>
          <p:cNvGraphicFramePr>
            <a:graphicFrameLocks noGrp="1"/>
          </p:cNvGraphicFramePr>
          <p:nvPr>
            <p:extLst>
              <p:ext uri="{D42A27DB-BD31-4B8C-83A1-F6EECF244321}">
                <p14:modId xmlns:p14="http://schemas.microsoft.com/office/powerpoint/2010/main" val="859257117"/>
              </p:ext>
            </p:extLst>
          </p:nvPr>
        </p:nvGraphicFramePr>
        <p:xfrm>
          <a:off x="1705794" y="2705100"/>
          <a:ext cx="15229656" cy="5968166"/>
        </p:xfrm>
        <a:graphic>
          <a:graphicData uri="http://schemas.openxmlformats.org/drawingml/2006/table">
            <a:tbl>
              <a:tblPr firstRow="1" bandRow="1">
                <a:tableStyleId>{18603FDC-E32A-4AB5-989C-0864C3EAD2B8}</a:tableStyleId>
              </a:tblPr>
              <a:tblGrid>
                <a:gridCol w="5296536"/>
                <a:gridCol w="9933120"/>
              </a:tblGrid>
              <a:tr h="541020">
                <a:tc>
                  <a:txBody>
                    <a:bodyPr/>
                    <a:lstStyle>
                      <a:lvl1pPr marL="0" algn="l" defTabSz="1371727" rtl="0" eaLnBrk="1" latinLnBrk="0" hangingPunct="1">
                        <a:defRPr sz="2700" b="1" kern="1200">
                          <a:solidFill>
                            <a:schemeClr val="lt1"/>
                          </a:solidFill>
                          <a:latin typeface="Calibri"/>
                        </a:defRPr>
                      </a:lvl1pPr>
                      <a:lvl2pPr marL="685864" algn="l" defTabSz="1371727" rtl="0" eaLnBrk="1" latinLnBrk="0" hangingPunct="1">
                        <a:defRPr sz="2700" b="1" kern="1200">
                          <a:solidFill>
                            <a:schemeClr val="lt1"/>
                          </a:solidFill>
                          <a:latin typeface="Calibri"/>
                        </a:defRPr>
                      </a:lvl2pPr>
                      <a:lvl3pPr marL="1371727" algn="l" defTabSz="1371727" rtl="0" eaLnBrk="1" latinLnBrk="0" hangingPunct="1">
                        <a:defRPr sz="2700" b="1" kern="1200">
                          <a:solidFill>
                            <a:schemeClr val="lt1"/>
                          </a:solidFill>
                          <a:latin typeface="Calibri"/>
                        </a:defRPr>
                      </a:lvl3pPr>
                      <a:lvl4pPr marL="2057592" algn="l" defTabSz="1371727" rtl="0" eaLnBrk="1" latinLnBrk="0" hangingPunct="1">
                        <a:defRPr sz="2700" b="1" kern="1200">
                          <a:solidFill>
                            <a:schemeClr val="lt1"/>
                          </a:solidFill>
                          <a:latin typeface="Calibri"/>
                        </a:defRPr>
                      </a:lvl4pPr>
                      <a:lvl5pPr marL="2743456" algn="l" defTabSz="1371727" rtl="0" eaLnBrk="1" latinLnBrk="0" hangingPunct="1">
                        <a:defRPr sz="2700" b="1" kern="1200">
                          <a:solidFill>
                            <a:schemeClr val="lt1"/>
                          </a:solidFill>
                          <a:latin typeface="Calibri"/>
                        </a:defRPr>
                      </a:lvl5pPr>
                      <a:lvl6pPr marL="3429321" algn="l" defTabSz="1371727" rtl="0" eaLnBrk="1" latinLnBrk="0" hangingPunct="1">
                        <a:defRPr sz="2700" b="1" kern="1200">
                          <a:solidFill>
                            <a:schemeClr val="lt1"/>
                          </a:solidFill>
                          <a:latin typeface="Calibri"/>
                        </a:defRPr>
                      </a:lvl6pPr>
                      <a:lvl7pPr marL="4115184" algn="l" defTabSz="1371727" rtl="0" eaLnBrk="1" latinLnBrk="0" hangingPunct="1">
                        <a:defRPr sz="2700" b="1" kern="1200">
                          <a:solidFill>
                            <a:schemeClr val="lt1"/>
                          </a:solidFill>
                          <a:latin typeface="Calibri"/>
                        </a:defRPr>
                      </a:lvl7pPr>
                      <a:lvl8pPr marL="4801048" algn="l" defTabSz="1371727" rtl="0" eaLnBrk="1" latinLnBrk="0" hangingPunct="1">
                        <a:defRPr sz="2700" b="1" kern="1200">
                          <a:solidFill>
                            <a:schemeClr val="lt1"/>
                          </a:solidFill>
                          <a:latin typeface="Calibri"/>
                        </a:defRPr>
                      </a:lvl8pPr>
                      <a:lvl9pPr marL="5486912" algn="l" defTabSz="1371727" rtl="0" eaLnBrk="1" latinLnBrk="0" hangingPunct="1">
                        <a:defRPr sz="2700" b="1" kern="1200">
                          <a:solidFill>
                            <a:schemeClr val="lt1"/>
                          </a:solidFill>
                          <a:latin typeface="Calibri"/>
                        </a:defRPr>
                      </a:lvl9pPr>
                    </a:lstStyle>
                    <a:p>
                      <a:r>
                        <a:rPr lang="en-US" sz="2400" b="1" dirty="0" smtClean="0">
                          <a:solidFill>
                            <a:schemeClr val="bg1"/>
                          </a:solidFill>
                          <a:latin typeface="+mn-lt"/>
                        </a:rPr>
                        <a:t>Product</a:t>
                      </a:r>
                      <a:r>
                        <a:rPr lang="en-US" sz="2400" b="1" baseline="0" dirty="0" smtClean="0">
                          <a:solidFill>
                            <a:schemeClr val="bg1"/>
                          </a:solidFill>
                          <a:latin typeface="+mn-lt"/>
                        </a:rPr>
                        <a:t> Version</a:t>
                      </a:r>
                      <a:endParaRPr lang="en-US" sz="2400" b="1" dirty="0">
                        <a:solidFill>
                          <a:schemeClr val="bg1"/>
                        </a:solidFill>
                        <a:latin typeface="+mn-lt"/>
                      </a:endParaRPr>
                    </a:p>
                  </a:txBody>
                  <a:tcPr/>
                </a:tc>
                <a:tc>
                  <a:txBody>
                    <a:bodyPr/>
                    <a:lstStyle>
                      <a:lvl1pPr marL="0" algn="l" defTabSz="1371727" rtl="0" eaLnBrk="1" latinLnBrk="0" hangingPunct="1">
                        <a:defRPr sz="2700" b="1" kern="1200">
                          <a:solidFill>
                            <a:schemeClr val="lt1"/>
                          </a:solidFill>
                          <a:latin typeface="Calibri"/>
                        </a:defRPr>
                      </a:lvl1pPr>
                      <a:lvl2pPr marL="685864" algn="l" defTabSz="1371727" rtl="0" eaLnBrk="1" latinLnBrk="0" hangingPunct="1">
                        <a:defRPr sz="2700" b="1" kern="1200">
                          <a:solidFill>
                            <a:schemeClr val="lt1"/>
                          </a:solidFill>
                          <a:latin typeface="Calibri"/>
                        </a:defRPr>
                      </a:lvl2pPr>
                      <a:lvl3pPr marL="1371727" algn="l" defTabSz="1371727" rtl="0" eaLnBrk="1" latinLnBrk="0" hangingPunct="1">
                        <a:defRPr sz="2700" b="1" kern="1200">
                          <a:solidFill>
                            <a:schemeClr val="lt1"/>
                          </a:solidFill>
                          <a:latin typeface="Calibri"/>
                        </a:defRPr>
                      </a:lvl3pPr>
                      <a:lvl4pPr marL="2057592" algn="l" defTabSz="1371727" rtl="0" eaLnBrk="1" latinLnBrk="0" hangingPunct="1">
                        <a:defRPr sz="2700" b="1" kern="1200">
                          <a:solidFill>
                            <a:schemeClr val="lt1"/>
                          </a:solidFill>
                          <a:latin typeface="Calibri"/>
                        </a:defRPr>
                      </a:lvl4pPr>
                      <a:lvl5pPr marL="2743456" algn="l" defTabSz="1371727" rtl="0" eaLnBrk="1" latinLnBrk="0" hangingPunct="1">
                        <a:defRPr sz="2700" b="1" kern="1200">
                          <a:solidFill>
                            <a:schemeClr val="lt1"/>
                          </a:solidFill>
                          <a:latin typeface="Calibri"/>
                        </a:defRPr>
                      </a:lvl5pPr>
                      <a:lvl6pPr marL="3429321" algn="l" defTabSz="1371727" rtl="0" eaLnBrk="1" latinLnBrk="0" hangingPunct="1">
                        <a:defRPr sz="2700" b="1" kern="1200">
                          <a:solidFill>
                            <a:schemeClr val="lt1"/>
                          </a:solidFill>
                          <a:latin typeface="Calibri"/>
                        </a:defRPr>
                      </a:lvl6pPr>
                      <a:lvl7pPr marL="4115184" algn="l" defTabSz="1371727" rtl="0" eaLnBrk="1" latinLnBrk="0" hangingPunct="1">
                        <a:defRPr sz="2700" b="1" kern="1200">
                          <a:solidFill>
                            <a:schemeClr val="lt1"/>
                          </a:solidFill>
                          <a:latin typeface="Calibri"/>
                        </a:defRPr>
                      </a:lvl7pPr>
                      <a:lvl8pPr marL="4801048" algn="l" defTabSz="1371727" rtl="0" eaLnBrk="1" latinLnBrk="0" hangingPunct="1">
                        <a:defRPr sz="2700" b="1" kern="1200">
                          <a:solidFill>
                            <a:schemeClr val="lt1"/>
                          </a:solidFill>
                          <a:latin typeface="Calibri"/>
                        </a:defRPr>
                      </a:lvl8pPr>
                      <a:lvl9pPr marL="5486912" algn="l" defTabSz="1371727" rtl="0" eaLnBrk="1" latinLnBrk="0" hangingPunct="1">
                        <a:defRPr sz="2700" b="1" kern="1200">
                          <a:solidFill>
                            <a:schemeClr val="lt1"/>
                          </a:solidFill>
                          <a:latin typeface="Calibri"/>
                        </a:defRPr>
                      </a:lvl9pPr>
                    </a:lstStyle>
                    <a:p>
                      <a:r>
                        <a:rPr lang="en-US" sz="2400" b="1" dirty="0" smtClean="0">
                          <a:solidFill>
                            <a:schemeClr val="bg1"/>
                          </a:solidFill>
                          <a:latin typeface="+mn-lt"/>
                        </a:rPr>
                        <a:t>Microsoft Dynamics AX (2012)</a:t>
                      </a:r>
                      <a:endParaRPr lang="en-US" sz="2400" b="1" dirty="0">
                        <a:solidFill>
                          <a:schemeClr val="bg1"/>
                        </a:solidFill>
                        <a:latin typeface="+mn-lt"/>
                      </a:endParaRPr>
                    </a:p>
                  </a:txBody>
                  <a:tcPr/>
                </a:tc>
              </a:tr>
              <a:tr h="541020">
                <a:tc>
                  <a:txBody>
                    <a:bodyPr/>
                    <a:lstStyle/>
                    <a:p>
                      <a:r>
                        <a:rPr lang="en-US" sz="2400" b="1" dirty="0" smtClean="0">
                          <a:solidFill>
                            <a:schemeClr val="bg1"/>
                          </a:solidFill>
                          <a:latin typeface="+mn-lt"/>
                        </a:rPr>
                        <a:t>Website</a:t>
                      </a:r>
                      <a:endParaRPr lang="en-US" sz="2400" b="1" dirty="0">
                        <a:solidFill>
                          <a:schemeClr val="bg1"/>
                        </a:solidFill>
                        <a:latin typeface="+mn-lt"/>
                      </a:endParaRPr>
                    </a:p>
                  </a:txBody>
                  <a:tcPr/>
                </a:tc>
                <a:tc>
                  <a:txBody>
                    <a:bodyPr/>
                    <a:lstStyle/>
                    <a:p>
                      <a:r>
                        <a:rPr lang="en-US" sz="2400" b="1" dirty="0" smtClean="0">
                          <a:solidFill>
                            <a:schemeClr val="bg1"/>
                          </a:solidFill>
                          <a:latin typeface="+mn-lt"/>
                        </a:rPr>
                        <a:t>www.graniteuae.com</a:t>
                      </a:r>
                      <a:endParaRPr lang="en-US" sz="2400" b="1" dirty="0">
                        <a:solidFill>
                          <a:schemeClr val="bg1"/>
                        </a:solidFill>
                        <a:latin typeface="+mn-lt"/>
                      </a:endParaRPr>
                    </a:p>
                  </a:txBody>
                  <a:tcPr/>
                </a:tc>
              </a:tr>
              <a:tr h="526935">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Industry</a:t>
                      </a:r>
                      <a:endParaRPr lang="en-US" sz="2400" b="1" dirty="0">
                        <a:solidFill>
                          <a:schemeClr val="bg1"/>
                        </a:solidFill>
                        <a:latin typeface="+mn-lt"/>
                      </a:endParaRP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Construction</a:t>
                      </a:r>
                      <a:endParaRPr lang="en-US" sz="2400" b="1" dirty="0">
                        <a:solidFill>
                          <a:schemeClr val="bg1"/>
                        </a:solidFill>
                        <a:latin typeface="+mn-lt"/>
                      </a:endParaRPr>
                    </a:p>
                  </a:txBody>
                  <a:tcPr/>
                </a:tc>
              </a:tr>
              <a:tr h="526935">
                <a:tc>
                  <a:txBody>
                    <a:bodyPr/>
                    <a:lstStyle/>
                    <a:p>
                      <a:r>
                        <a:rPr lang="en-US" sz="2400" b="1" dirty="0" smtClean="0">
                          <a:solidFill>
                            <a:schemeClr val="bg1"/>
                          </a:solidFill>
                          <a:latin typeface="+mn-lt"/>
                        </a:rPr>
                        <a:t>Sub Industry</a:t>
                      </a:r>
                      <a:endParaRPr lang="en-US" sz="2400" b="1" dirty="0">
                        <a:solidFill>
                          <a:schemeClr val="bg1"/>
                        </a:solidFill>
                        <a:latin typeface="+mn-lt"/>
                      </a:endParaRPr>
                    </a:p>
                  </a:txBody>
                  <a:tcPr/>
                </a:tc>
                <a:tc>
                  <a:txBody>
                    <a:bodyPr/>
                    <a:lstStyle/>
                    <a:p>
                      <a:r>
                        <a:rPr lang="en-US" sz="2400" b="1" dirty="0" smtClean="0">
                          <a:solidFill>
                            <a:schemeClr val="bg1"/>
                          </a:solidFill>
                          <a:latin typeface="+mn-lt"/>
                        </a:rPr>
                        <a:t>Construction, Operational</a:t>
                      </a:r>
                      <a:r>
                        <a:rPr lang="en-US" sz="2400" b="1" baseline="0" dirty="0" smtClean="0">
                          <a:solidFill>
                            <a:schemeClr val="bg1"/>
                          </a:solidFill>
                          <a:latin typeface="+mn-lt"/>
                        </a:rPr>
                        <a:t> services for Oil and Gas Industry</a:t>
                      </a:r>
                      <a:endParaRPr lang="en-US" sz="2400" b="1" dirty="0">
                        <a:solidFill>
                          <a:schemeClr val="bg1"/>
                        </a:solidFill>
                        <a:latin typeface="+mn-lt"/>
                      </a:endParaRPr>
                    </a:p>
                  </a:txBody>
                  <a:tcPr/>
                </a:tc>
              </a:tr>
              <a:tr h="1389193">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Modules Implemented</a:t>
                      </a:r>
                      <a:endParaRPr lang="en-US" sz="2400" b="1" dirty="0">
                        <a:solidFill>
                          <a:schemeClr val="bg1"/>
                        </a:solidFill>
                        <a:latin typeface="+mn-lt"/>
                      </a:endParaRP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Finance, Contracts,</a:t>
                      </a:r>
                      <a:r>
                        <a:rPr lang="en-US" sz="2400" b="1" baseline="0" dirty="0" smtClean="0">
                          <a:solidFill>
                            <a:schemeClr val="bg1"/>
                          </a:solidFill>
                          <a:latin typeface="+mn-lt"/>
                        </a:rPr>
                        <a:t> Estimation, Job costing, </a:t>
                      </a:r>
                      <a:r>
                        <a:rPr lang="en-US" sz="2400" b="1" dirty="0" smtClean="0">
                          <a:solidFill>
                            <a:schemeClr val="bg1"/>
                          </a:solidFill>
                          <a:latin typeface="+mn-lt"/>
                        </a:rPr>
                        <a:t>Purchase</a:t>
                      </a:r>
                      <a:r>
                        <a:rPr lang="en-US" sz="2400" b="1" baseline="0" dirty="0" smtClean="0">
                          <a:solidFill>
                            <a:schemeClr val="bg1"/>
                          </a:solidFill>
                          <a:latin typeface="+mn-lt"/>
                        </a:rPr>
                        <a:t>, Inventory, Project accounting, HR &amp; Payroll, Multi currency, MS Project Server Integration, Consolidation</a:t>
                      </a:r>
                      <a:endParaRPr lang="en-US" sz="2400" b="1" dirty="0">
                        <a:solidFill>
                          <a:schemeClr val="bg1"/>
                        </a:solidFill>
                        <a:latin typeface="+mn-lt"/>
                      </a:endParaRPr>
                    </a:p>
                  </a:txBody>
                  <a:tcPr/>
                </a:tc>
              </a:tr>
              <a:tr h="526935">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solidFill>
                          <a:latin typeface="+mn-lt"/>
                        </a:rPr>
                        <a:t>Platform</a:t>
                      </a:r>
                      <a:endParaRPr lang="en-US" sz="2400" b="1" dirty="0">
                        <a:solidFill>
                          <a:schemeClr val="bg1"/>
                        </a:solidFill>
                        <a:latin typeface="+mn-lt"/>
                      </a:endParaRP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solidFill>
                          <a:latin typeface="+mn-lt"/>
                        </a:rPr>
                        <a:t>Private Cloud</a:t>
                      </a:r>
                      <a:endParaRPr lang="en-US" sz="2400" b="1" dirty="0">
                        <a:solidFill>
                          <a:schemeClr val="bg1"/>
                        </a:solidFill>
                        <a:latin typeface="+mn-lt"/>
                      </a:endParaRPr>
                    </a:p>
                  </a:txBody>
                  <a:tcPr/>
                </a:tc>
              </a:tr>
              <a:tr h="958064">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solidFill>
                          <a:latin typeface="+mn-lt"/>
                        </a:rPr>
                        <a:t>Add</a:t>
                      </a:r>
                      <a:r>
                        <a:rPr lang="en-US" sz="2400" b="1" baseline="0" dirty="0" smtClean="0">
                          <a:solidFill>
                            <a:schemeClr val="bg1"/>
                          </a:solidFill>
                          <a:latin typeface="+mn-lt"/>
                        </a:rPr>
                        <a:t> on Modules</a:t>
                      </a:r>
                      <a:endParaRPr lang="en-US" sz="2400" b="1" dirty="0">
                        <a:solidFill>
                          <a:schemeClr val="bg1"/>
                        </a:solidFill>
                        <a:latin typeface="+mn-lt"/>
                      </a:endParaRP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Scaffolding,</a:t>
                      </a:r>
                      <a:r>
                        <a:rPr lang="en-US" sz="2400" b="1" baseline="0" dirty="0" smtClean="0">
                          <a:solidFill>
                            <a:schemeClr val="bg1"/>
                          </a:solidFill>
                          <a:latin typeface="+mn-lt"/>
                        </a:rPr>
                        <a:t> Camp, Concrete, Equipment, Rental, 150 unique reports, 15 unique dashboards </a:t>
                      </a:r>
                      <a:endParaRPr lang="en-US" sz="2400" b="1" dirty="0">
                        <a:solidFill>
                          <a:schemeClr val="bg1"/>
                        </a:solidFill>
                        <a:latin typeface="+mn-lt"/>
                      </a:endParaRPr>
                    </a:p>
                  </a:txBody>
                  <a:tcPr/>
                </a:tc>
              </a:tr>
              <a:tr h="958064">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Implementation Methodology</a:t>
                      </a:r>
                      <a:endParaRPr lang="en-US" sz="2400" b="1" dirty="0">
                        <a:solidFill>
                          <a:schemeClr val="bg1"/>
                        </a:solidFill>
                        <a:latin typeface="+mn-lt"/>
                      </a:endParaRP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solidFill>
                          <a:latin typeface="+mn-lt"/>
                        </a:rPr>
                        <a:t>Sure Step</a:t>
                      </a:r>
                      <a:endParaRPr lang="en-US" sz="2400" b="1" dirty="0">
                        <a:solidFill>
                          <a:schemeClr val="bg1"/>
                        </a:solidFill>
                        <a:latin typeface="+mn-lt"/>
                      </a:endParaRPr>
                    </a:p>
                  </a:txBody>
                  <a:tcPr/>
                </a:tc>
              </a:tr>
            </a:tbl>
          </a:graphicData>
        </a:graphic>
      </p:graphicFrame>
    </p:spTree>
    <p:extLst>
      <p:ext uri="{BB962C8B-B14F-4D97-AF65-F5344CB8AC3E}">
        <p14:creationId xmlns:p14="http://schemas.microsoft.com/office/powerpoint/2010/main" val="2034057643"/>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IN" sz="4950" dirty="0" smtClean="0"/>
              <a:t>Ascorp Industries</a:t>
            </a:r>
            <a:endParaRPr lang="en-IN" sz="4950" dirty="0"/>
          </a:p>
        </p:txBody>
      </p:sp>
      <p:graphicFrame>
        <p:nvGraphicFramePr>
          <p:cNvPr id="4" name="Table 3"/>
          <p:cNvGraphicFramePr>
            <a:graphicFrameLocks noGrp="1"/>
          </p:cNvGraphicFramePr>
          <p:nvPr>
            <p:extLst>
              <p:ext uri="{D42A27DB-BD31-4B8C-83A1-F6EECF244321}">
                <p14:modId xmlns:p14="http://schemas.microsoft.com/office/powerpoint/2010/main" val="380974007"/>
              </p:ext>
            </p:extLst>
          </p:nvPr>
        </p:nvGraphicFramePr>
        <p:xfrm>
          <a:off x="1600200" y="2830132"/>
          <a:ext cx="15231600" cy="5316200"/>
        </p:xfrm>
        <a:graphic>
          <a:graphicData uri="http://schemas.openxmlformats.org/drawingml/2006/table">
            <a:tbl>
              <a:tblPr firstRow="1" bandRow="1">
                <a:tableStyleId>{638B1855-1B75-4FBE-930C-398BA8C253C6}</a:tableStyleId>
              </a:tblPr>
              <a:tblGrid>
                <a:gridCol w="5223565"/>
                <a:gridCol w="10008035"/>
              </a:tblGrid>
              <a:tr h="560831">
                <a:tc>
                  <a:txBody>
                    <a:bodyPr/>
                    <a:lstStyle>
                      <a:lvl1pPr marL="0" algn="l" defTabSz="1371727" rtl="0" eaLnBrk="1" latinLnBrk="0" hangingPunct="1">
                        <a:defRPr sz="2700" b="1" kern="1200">
                          <a:solidFill>
                            <a:schemeClr val="lt1"/>
                          </a:solidFill>
                          <a:latin typeface="Calibri"/>
                        </a:defRPr>
                      </a:lvl1pPr>
                      <a:lvl2pPr marL="685864" algn="l" defTabSz="1371727" rtl="0" eaLnBrk="1" latinLnBrk="0" hangingPunct="1">
                        <a:defRPr sz="2700" b="1" kern="1200">
                          <a:solidFill>
                            <a:schemeClr val="lt1"/>
                          </a:solidFill>
                          <a:latin typeface="Calibri"/>
                        </a:defRPr>
                      </a:lvl2pPr>
                      <a:lvl3pPr marL="1371727" algn="l" defTabSz="1371727" rtl="0" eaLnBrk="1" latinLnBrk="0" hangingPunct="1">
                        <a:defRPr sz="2700" b="1" kern="1200">
                          <a:solidFill>
                            <a:schemeClr val="lt1"/>
                          </a:solidFill>
                          <a:latin typeface="Calibri"/>
                        </a:defRPr>
                      </a:lvl3pPr>
                      <a:lvl4pPr marL="2057592" algn="l" defTabSz="1371727" rtl="0" eaLnBrk="1" latinLnBrk="0" hangingPunct="1">
                        <a:defRPr sz="2700" b="1" kern="1200">
                          <a:solidFill>
                            <a:schemeClr val="lt1"/>
                          </a:solidFill>
                          <a:latin typeface="Calibri"/>
                        </a:defRPr>
                      </a:lvl4pPr>
                      <a:lvl5pPr marL="2743456" algn="l" defTabSz="1371727" rtl="0" eaLnBrk="1" latinLnBrk="0" hangingPunct="1">
                        <a:defRPr sz="2700" b="1" kern="1200">
                          <a:solidFill>
                            <a:schemeClr val="lt1"/>
                          </a:solidFill>
                          <a:latin typeface="Calibri"/>
                        </a:defRPr>
                      </a:lvl5pPr>
                      <a:lvl6pPr marL="3429321" algn="l" defTabSz="1371727" rtl="0" eaLnBrk="1" latinLnBrk="0" hangingPunct="1">
                        <a:defRPr sz="2700" b="1" kern="1200">
                          <a:solidFill>
                            <a:schemeClr val="lt1"/>
                          </a:solidFill>
                          <a:latin typeface="Calibri"/>
                        </a:defRPr>
                      </a:lvl6pPr>
                      <a:lvl7pPr marL="4115184" algn="l" defTabSz="1371727" rtl="0" eaLnBrk="1" latinLnBrk="0" hangingPunct="1">
                        <a:defRPr sz="2700" b="1" kern="1200">
                          <a:solidFill>
                            <a:schemeClr val="lt1"/>
                          </a:solidFill>
                          <a:latin typeface="Calibri"/>
                        </a:defRPr>
                      </a:lvl7pPr>
                      <a:lvl8pPr marL="4801048" algn="l" defTabSz="1371727" rtl="0" eaLnBrk="1" latinLnBrk="0" hangingPunct="1">
                        <a:defRPr sz="2700" b="1" kern="1200">
                          <a:solidFill>
                            <a:schemeClr val="lt1"/>
                          </a:solidFill>
                          <a:latin typeface="Calibri"/>
                        </a:defRPr>
                      </a:lvl8pPr>
                      <a:lvl9pPr marL="5486912" algn="l" defTabSz="1371727" rtl="0" eaLnBrk="1" latinLnBrk="0" hangingPunct="1">
                        <a:defRPr sz="2700" b="1" kern="1200">
                          <a:solidFill>
                            <a:schemeClr val="lt1"/>
                          </a:solidFill>
                          <a:latin typeface="Calibri"/>
                        </a:defRPr>
                      </a:lvl9pPr>
                    </a:lstStyle>
                    <a:p>
                      <a:r>
                        <a:rPr lang="en-US" sz="2400" b="1" dirty="0" smtClean="0">
                          <a:solidFill>
                            <a:schemeClr val="bg1"/>
                          </a:solidFill>
                          <a:latin typeface="+mn-lt"/>
                        </a:rPr>
                        <a:t>Product</a:t>
                      </a:r>
                      <a:r>
                        <a:rPr lang="en-US" sz="2400" b="1" baseline="0" dirty="0" smtClean="0">
                          <a:solidFill>
                            <a:schemeClr val="bg1"/>
                          </a:solidFill>
                          <a:latin typeface="+mn-lt"/>
                        </a:rPr>
                        <a:t> Version</a:t>
                      </a:r>
                      <a:endParaRPr lang="en-US" sz="2400" b="1" dirty="0">
                        <a:solidFill>
                          <a:schemeClr val="bg1"/>
                        </a:solidFill>
                        <a:latin typeface="+mn-lt"/>
                      </a:endParaRPr>
                    </a:p>
                  </a:txBody>
                  <a:tcPr/>
                </a:tc>
                <a:tc>
                  <a:txBody>
                    <a:bodyPr/>
                    <a:lstStyle>
                      <a:lvl1pPr marL="0" algn="l" defTabSz="1371727" rtl="0" eaLnBrk="1" latinLnBrk="0" hangingPunct="1">
                        <a:defRPr sz="2700" b="1" kern="1200">
                          <a:solidFill>
                            <a:schemeClr val="lt1"/>
                          </a:solidFill>
                          <a:latin typeface="Calibri"/>
                        </a:defRPr>
                      </a:lvl1pPr>
                      <a:lvl2pPr marL="685864" algn="l" defTabSz="1371727" rtl="0" eaLnBrk="1" latinLnBrk="0" hangingPunct="1">
                        <a:defRPr sz="2700" b="1" kern="1200">
                          <a:solidFill>
                            <a:schemeClr val="lt1"/>
                          </a:solidFill>
                          <a:latin typeface="Calibri"/>
                        </a:defRPr>
                      </a:lvl2pPr>
                      <a:lvl3pPr marL="1371727" algn="l" defTabSz="1371727" rtl="0" eaLnBrk="1" latinLnBrk="0" hangingPunct="1">
                        <a:defRPr sz="2700" b="1" kern="1200">
                          <a:solidFill>
                            <a:schemeClr val="lt1"/>
                          </a:solidFill>
                          <a:latin typeface="Calibri"/>
                        </a:defRPr>
                      </a:lvl3pPr>
                      <a:lvl4pPr marL="2057592" algn="l" defTabSz="1371727" rtl="0" eaLnBrk="1" latinLnBrk="0" hangingPunct="1">
                        <a:defRPr sz="2700" b="1" kern="1200">
                          <a:solidFill>
                            <a:schemeClr val="lt1"/>
                          </a:solidFill>
                          <a:latin typeface="Calibri"/>
                        </a:defRPr>
                      </a:lvl4pPr>
                      <a:lvl5pPr marL="2743456" algn="l" defTabSz="1371727" rtl="0" eaLnBrk="1" latinLnBrk="0" hangingPunct="1">
                        <a:defRPr sz="2700" b="1" kern="1200">
                          <a:solidFill>
                            <a:schemeClr val="lt1"/>
                          </a:solidFill>
                          <a:latin typeface="Calibri"/>
                        </a:defRPr>
                      </a:lvl5pPr>
                      <a:lvl6pPr marL="3429321" algn="l" defTabSz="1371727" rtl="0" eaLnBrk="1" latinLnBrk="0" hangingPunct="1">
                        <a:defRPr sz="2700" b="1" kern="1200">
                          <a:solidFill>
                            <a:schemeClr val="lt1"/>
                          </a:solidFill>
                          <a:latin typeface="Calibri"/>
                        </a:defRPr>
                      </a:lvl6pPr>
                      <a:lvl7pPr marL="4115184" algn="l" defTabSz="1371727" rtl="0" eaLnBrk="1" latinLnBrk="0" hangingPunct="1">
                        <a:defRPr sz="2700" b="1" kern="1200">
                          <a:solidFill>
                            <a:schemeClr val="lt1"/>
                          </a:solidFill>
                          <a:latin typeface="Calibri"/>
                        </a:defRPr>
                      </a:lvl7pPr>
                      <a:lvl8pPr marL="4801048" algn="l" defTabSz="1371727" rtl="0" eaLnBrk="1" latinLnBrk="0" hangingPunct="1">
                        <a:defRPr sz="2700" b="1" kern="1200">
                          <a:solidFill>
                            <a:schemeClr val="lt1"/>
                          </a:solidFill>
                          <a:latin typeface="Calibri"/>
                        </a:defRPr>
                      </a:lvl8pPr>
                      <a:lvl9pPr marL="5486912" algn="l" defTabSz="1371727" rtl="0" eaLnBrk="1" latinLnBrk="0" hangingPunct="1">
                        <a:defRPr sz="2700" b="1" kern="1200">
                          <a:solidFill>
                            <a:schemeClr val="lt1"/>
                          </a:solidFill>
                          <a:latin typeface="Calibri"/>
                        </a:defRPr>
                      </a:lvl9pPr>
                    </a:lstStyle>
                    <a:p>
                      <a:r>
                        <a:rPr lang="en-US" sz="2400" b="1" dirty="0" smtClean="0">
                          <a:solidFill>
                            <a:schemeClr val="bg1"/>
                          </a:solidFill>
                          <a:latin typeface="+mn-lt"/>
                        </a:rPr>
                        <a:t>Microsoft Dynamics AX2012</a:t>
                      </a:r>
                      <a:endParaRPr lang="en-US" sz="2400" b="1" dirty="0">
                        <a:solidFill>
                          <a:schemeClr val="bg1"/>
                        </a:solidFill>
                        <a:latin typeface="+mn-lt"/>
                      </a:endParaRPr>
                    </a:p>
                  </a:txBody>
                  <a:tcPr/>
                </a:tc>
              </a:tr>
              <a:tr h="560831">
                <a:tc>
                  <a:txBody>
                    <a:bodyPr/>
                    <a:lstStyle/>
                    <a:p>
                      <a:r>
                        <a:rPr lang="en-US" sz="2400" b="1" dirty="0" smtClean="0">
                          <a:solidFill>
                            <a:schemeClr val="bg1"/>
                          </a:solidFill>
                          <a:latin typeface="+mn-lt"/>
                        </a:rPr>
                        <a:t>Website</a:t>
                      </a:r>
                      <a:endParaRPr lang="en-US" sz="2400" b="1" dirty="0">
                        <a:solidFill>
                          <a:schemeClr val="bg1"/>
                        </a:solidFill>
                        <a:latin typeface="+mn-lt"/>
                      </a:endParaRPr>
                    </a:p>
                  </a:txBody>
                  <a:tcPr/>
                </a:tc>
                <a:tc>
                  <a:txBody>
                    <a:bodyPr/>
                    <a:lstStyle/>
                    <a:p>
                      <a:pPr marL="0" algn="l" defTabSz="1371727" rtl="0" eaLnBrk="1" latinLnBrk="0" hangingPunct="1"/>
                      <a:r>
                        <a:rPr lang="en-IN" sz="2400" b="1" kern="1200" dirty="0" smtClean="0">
                          <a:solidFill>
                            <a:schemeClr val="bg1"/>
                          </a:solidFill>
                          <a:latin typeface="+mn-lt"/>
                          <a:ea typeface="+mn-ea"/>
                          <a:cs typeface="+mn-cs"/>
                        </a:rPr>
                        <a:t>www.ascorpuae.com</a:t>
                      </a:r>
                      <a:endParaRPr lang="en-US" sz="2400" b="1" kern="1200" dirty="0">
                        <a:solidFill>
                          <a:schemeClr val="bg1"/>
                        </a:solidFill>
                        <a:latin typeface="+mn-lt"/>
                        <a:ea typeface="+mn-ea"/>
                        <a:cs typeface="+mn-cs"/>
                      </a:endParaRPr>
                    </a:p>
                  </a:txBody>
                  <a:tcPr/>
                </a:tc>
              </a:tr>
              <a:tr h="560831">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Industry</a:t>
                      </a:r>
                      <a:endParaRPr lang="en-US" sz="2400" b="1" dirty="0">
                        <a:solidFill>
                          <a:schemeClr val="bg1"/>
                        </a:solidFill>
                        <a:latin typeface="+mn-lt"/>
                      </a:endParaRP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baseline="0" dirty="0" smtClean="0">
                          <a:solidFill>
                            <a:schemeClr val="bg1"/>
                          </a:solidFill>
                          <a:latin typeface="+mn-lt"/>
                        </a:rPr>
                        <a:t>Construction</a:t>
                      </a:r>
                      <a:endParaRPr lang="en-US" sz="2400" b="1" dirty="0">
                        <a:solidFill>
                          <a:schemeClr val="bg1"/>
                        </a:solidFill>
                        <a:latin typeface="+mn-lt"/>
                      </a:endParaRPr>
                    </a:p>
                  </a:txBody>
                  <a:tcPr/>
                </a:tc>
              </a:tr>
              <a:tr h="700789">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Sub</a:t>
                      </a:r>
                      <a:r>
                        <a:rPr lang="en-US" sz="2400" b="1" baseline="0" dirty="0" smtClean="0">
                          <a:solidFill>
                            <a:schemeClr val="bg1"/>
                          </a:solidFill>
                          <a:latin typeface="+mn-lt"/>
                        </a:rPr>
                        <a:t> Industry</a:t>
                      </a:r>
                      <a:endParaRPr lang="en-US" sz="2400" b="1" dirty="0">
                        <a:solidFill>
                          <a:schemeClr val="bg1"/>
                        </a:solidFill>
                        <a:latin typeface="+mn-lt"/>
                      </a:endParaRP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Construction,</a:t>
                      </a:r>
                      <a:r>
                        <a:rPr lang="en-US" sz="2400" b="1" baseline="0" dirty="0" smtClean="0">
                          <a:solidFill>
                            <a:schemeClr val="bg1"/>
                          </a:solidFill>
                          <a:latin typeface="+mn-lt"/>
                        </a:rPr>
                        <a:t> Real Estate, Building Block, Manufacturing &amp; Rental </a:t>
                      </a:r>
                      <a:r>
                        <a:rPr lang="en-US" sz="2400" b="1" dirty="0" smtClean="0">
                          <a:solidFill>
                            <a:schemeClr val="bg1"/>
                          </a:solidFill>
                          <a:latin typeface="+mn-lt"/>
                        </a:rPr>
                        <a:t> </a:t>
                      </a:r>
                      <a:endParaRPr lang="en-US" sz="2400" b="1" dirty="0">
                        <a:solidFill>
                          <a:schemeClr val="bg1"/>
                        </a:solidFill>
                        <a:latin typeface="+mn-lt"/>
                      </a:endParaRPr>
                    </a:p>
                  </a:txBody>
                  <a:tcPr/>
                </a:tc>
              </a:tr>
              <a:tr h="1352395">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Modules Implemented</a:t>
                      </a:r>
                      <a:endParaRPr lang="en-US" sz="2400" b="1" dirty="0">
                        <a:solidFill>
                          <a:schemeClr val="bg1"/>
                        </a:solidFill>
                        <a:latin typeface="+mn-lt"/>
                      </a:endParaRP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Finance, Sales, Purchase</a:t>
                      </a:r>
                      <a:r>
                        <a:rPr lang="en-US" sz="2400" b="1" baseline="0" dirty="0" smtClean="0">
                          <a:solidFill>
                            <a:schemeClr val="bg1"/>
                          </a:solidFill>
                          <a:latin typeface="+mn-lt"/>
                        </a:rPr>
                        <a:t>, Inventory, Manufacturing, Project Accounting  Multi country, Multi currency, Group Companies Consolidation &amp; Rental</a:t>
                      </a:r>
                      <a:endParaRPr lang="en-US" sz="2400" b="1" dirty="0">
                        <a:solidFill>
                          <a:schemeClr val="bg1"/>
                        </a:solidFill>
                        <a:latin typeface="+mn-lt"/>
                      </a:endParaRPr>
                    </a:p>
                  </a:txBody>
                  <a:tcPr/>
                </a:tc>
              </a:tr>
              <a:tr h="560831">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solidFill>
                          <a:latin typeface="+mn-lt"/>
                        </a:rPr>
                        <a:t>Platform</a:t>
                      </a: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solidFill>
                          <a:latin typeface="+mn-lt"/>
                        </a:rPr>
                        <a:t>On</a:t>
                      </a:r>
                      <a:r>
                        <a:rPr lang="en-US" sz="2400" b="1" baseline="0" dirty="0" smtClean="0">
                          <a:solidFill>
                            <a:schemeClr val="bg1"/>
                          </a:solidFill>
                          <a:latin typeface="+mn-lt"/>
                        </a:rPr>
                        <a:t> Premises Server</a:t>
                      </a:r>
                      <a:endParaRPr lang="en-US" sz="2400" b="1" dirty="0" smtClean="0">
                        <a:solidFill>
                          <a:schemeClr val="bg1"/>
                        </a:solidFill>
                        <a:latin typeface="+mn-lt"/>
                      </a:endParaRPr>
                    </a:p>
                  </a:txBody>
                  <a:tcPr/>
                </a:tc>
              </a:tr>
              <a:tr h="1019692">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Implementation Methodology</a:t>
                      </a:r>
                      <a:endParaRPr lang="en-US" sz="2400" b="1" dirty="0">
                        <a:solidFill>
                          <a:schemeClr val="bg1"/>
                        </a:solidFill>
                        <a:latin typeface="+mn-lt"/>
                      </a:endParaRP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solidFill>
                          <a:latin typeface="+mn-lt"/>
                        </a:rPr>
                        <a:t>SureStep</a:t>
                      </a:r>
                    </a:p>
                    <a:p>
                      <a:endParaRPr lang="en-US" sz="2400" b="1" dirty="0">
                        <a:solidFill>
                          <a:schemeClr val="bg1"/>
                        </a:solidFill>
                        <a:latin typeface="+mn-lt"/>
                      </a:endParaRPr>
                    </a:p>
                  </a:txBody>
                  <a:tcPr/>
                </a:tc>
              </a:tr>
            </a:tbl>
          </a:graphicData>
        </a:graphic>
      </p:graphicFrame>
    </p:spTree>
    <p:extLst>
      <p:ext uri="{BB962C8B-B14F-4D97-AF65-F5344CB8AC3E}">
        <p14:creationId xmlns:p14="http://schemas.microsoft.com/office/powerpoint/2010/main" val="1759831016"/>
      </p:ext>
    </p:extLst>
  </p:cSld>
  <p:clrMapOvr>
    <a:masterClrMapping/>
  </p:clrMapOvr>
  <p:transition spd="slow">
    <p:pu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IN" sz="4950" dirty="0"/>
              <a:t>Control &amp; Applications Emirates</a:t>
            </a:r>
          </a:p>
        </p:txBody>
      </p:sp>
      <p:graphicFrame>
        <p:nvGraphicFramePr>
          <p:cNvPr id="3" name="Table 2"/>
          <p:cNvGraphicFramePr>
            <a:graphicFrameLocks noGrp="1"/>
          </p:cNvGraphicFramePr>
          <p:nvPr>
            <p:extLst>
              <p:ext uri="{D42A27DB-BD31-4B8C-83A1-F6EECF244321}">
                <p14:modId xmlns:p14="http://schemas.microsoft.com/office/powerpoint/2010/main" val="1986590202"/>
              </p:ext>
            </p:extLst>
          </p:nvPr>
        </p:nvGraphicFramePr>
        <p:xfrm>
          <a:off x="1657350" y="2625502"/>
          <a:ext cx="15231600" cy="5557665"/>
        </p:xfrm>
        <a:graphic>
          <a:graphicData uri="http://schemas.openxmlformats.org/drawingml/2006/table">
            <a:tbl>
              <a:tblPr firstRow="1" bandRow="1">
                <a:tableStyleId>{E269D01E-BC32-4049-B463-5C60D7B0CCD2}</a:tableStyleId>
              </a:tblPr>
              <a:tblGrid>
                <a:gridCol w="5297211"/>
                <a:gridCol w="9934389"/>
              </a:tblGrid>
              <a:tr h="560019">
                <a:tc>
                  <a:txBody>
                    <a:bodyPr/>
                    <a:lstStyle>
                      <a:lvl1pPr marL="0" algn="l" defTabSz="1371727" rtl="0" eaLnBrk="1" latinLnBrk="0" hangingPunct="1">
                        <a:defRPr sz="2700" b="1" kern="1200">
                          <a:solidFill>
                            <a:schemeClr val="lt1"/>
                          </a:solidFill>
                          <a:latin typeface="Calibri"/>
                        </a:defRPr>
                      </a:lvl1pPr>
                      <a:lvl2pPr marL="685864" algn="l" defTabSz="1371727" rtl="0" eaLnBrk="1" latinLnBrk="0" hangingPunct="1">
                        <a:defRPr sz="2700" b="1" kern="1200">
                          <a:solidFill>
                            <a:schemeClr val="lt1"/>
                          </a:solidFill>
                          <a:latin typeface="Calibri"/>
                        </a:defRPr>
                      </a:lvl2pPr>
                      <a:lvl3pPr marL="1371727" algn="l" defTabSz="1371727" rtl="0" eaLnBrk="1" latinLnBrk="0" hangingPunct="1">
                        <a:defRPr sz="2700" b="1" kern="1200">
                          <a:solidFill>
                            <a:schemeClr val="lt1"/>
                          </a:solidFill>
                          <a:latin typeface="Calibri"/>
                        </a:defRPr>
                      </a:lvl3pPr>
                      <a:lvl4pPr marL="2057592" algn="l" defTabSz="1371727" rtl="0" eaLnBrk="1" latinLnBrk="0" hangingPunct="1">
                        <a:defRPr sz="2700" b="1" kern="1200">
                          <a:solidFill>
                            <a:schemeClr val="lt1"/>
                          </a:solidFill>
                          <a:latin typeface="Calibri"/>
                        </a:defRPr>
                      </a:lvl4pPr>
                      <a:lvl5pPr marL="2743456" algn="l" defTabSz="1371727" rtl="0" eaLnBrk="1" latinLnBrk="0" hangingPunct="1">
                        <a:defRPr sz="2700" b="1" kern="1200">
                          <a:solidFill>
                            <a:schemeClr val="lt1"/>
                          </a:solidFill>
                          <a:latin typeface="Calibri"/>
                        </a:defRPr>
                      </a:lvl5pPr>
                      <a:lvl6pPr marL="3429321" algn="l" defTabSz="1371727" rtl="0" eaLnBrk="1" latinLnBrk="0" hangingPunct="1">
                        <a:defRPr sz="2700" b="1" kern="1200">
                          <a:solidFill>
                            <a:schemeClr val="lt1"/>
                          </a:solidFill>
                          <a:latin typeface="Calibri"/>
                        </a:defRPr>
                      </a:lvl6pPr>
                      <a:lvl7pPr marL="4115184" algn="l" defTabSz="1371727" rtl="0" eaLnBrk="1" latinLnBrk="0" hangingPunct="1">
                        <a:defRPr sz="2700" b="1" kern="1200">
                          <a:solidFill>
                            <a:schemeClr val="lt1"/>
                          </a:solidFill>
                          <a:latin typeface="Calibri"/>
                        </a:defRPr>
                      </a:lvl7pPr>
                      <a:lvl8pPr marL="4801048" algn="l" defTabSz="1371727" rtl="0" eaLnBrk="1" latinLnBrk="0" hangingPunct="1">
                        <a:defRPr sz="2700" b="1" kern="1200">
                          <a:solidFill>
                            <a:schemeClr val="lt1"/>
                          </a:solidFill>
                          <a:latin typeface="Calibri"/>
                        </a:defRPr>
                      </a:lvl8pPr>
                      <a:lvl9pPr marL="5486912" algn="l" defTabSz="1371727" rtl="0" eaLnBrk="1" latinLnBrk="0" hangingPunct="1">
                        <a:defRPr sz="2700" b="1" kern="1200">
                          <a:solidFill>
                            <a:schemeClr val="lt1"/>
                          </a:solidFill>
                          <a:latin typeface="Calibri"/>
                        </a:defRPr>
                      </a:lvl9pPr>
                    </a:lstStyle>
                    <a:p>
                      <a:r>
                        <a:rPr lang="en-US" sz="2400" b="1" dirty="0" smtClean="0">
                          <a:solidFill>
                            <a:schemeClr val="bg1"/>
                          </a:solidFill>
                          <a:latin typeface="+mn-lt"/>
                        </a:rPr>
                        <a:t>Product</a:t>
                      </a:r>
                      <a:r>
                        <a:rPr lang="en-US" sz="2400" b="1" baseline="0" dirty="0" smtClean="0">
                          <a:solidFill>
                            <a:schemeClr val="bg1"/>
                          </a:solidFill>
                          <a:latin typeface="+mn-lt"/>
                        </a:rPr>
                        <a:t> Version</a:t>
                      </a:r>
                      <a:endParaRPr lang="en-US" sz="2400" b="1" dirty="0">
                        <a:solidFill>
                          <a:schemeClr val="bg1"/>
                        </a:solidFill>
                        <a:latin typeface="+mn-lt"/>
                      </a:endParaRPr>
                    </a:p>
                  </a:txBody>
                  <a:tcPr/>
                </a:tc>
                <a:tc>
                  <a:txBody>
                    <a:bodyPr/>
                    <a:lstStyle>
                      <a:lvl1pPr marL="0" algn="l" defTabSz="1371727" rtl="0" eaLnBrk="1" latinLnBrk="0" hangingPunct="1">
                        <a:defRPr sz="2700" b="1" kern="1200">
                          <a:solidFill>
                            <a:schemeClr val="lt1"/>
                          </a:solidFill>
                          <a:latin typeface="Calibri"/>
                        </a:defRPr>
                      </a:lvl1pPr>
                      <a:lvl2pPr marL="685864" algn="l" defTabSz="1371727" rtl="0" eaLnBrk="1" latinLnBrk="0" hangingPunct="1">
                        <a:defRPr sz="2700" b="1" kern="1200">
                          <a:solidFill>
                            <a:schemeClr val="lt1"/>
                          </a:solidFill>
                          <a:latin typeface="Calibri"/>
                        </a:defRPr>
                      </a:lvl2pPr>
                      <a:lvl3pPr marL="1371727" algn="l" defTabSz="1371727" rtl="0" eaLnBrk="1" latinLnBrk="0" hangingPunct="1">
                        <a:defRPr sz="2700" b="1" kern="1200">
                          <a:solidFill>
                            <a:schemeClr val="lt1"/>
                          </a:solidFill>
                          <a:latin typeface="Calibri"/>
                        </a:defRPr>
                      </a:lvl3pPr>
                      <a:lvl4pPr marL="2057592" algn="l" defTabSz="1371727" rtl="0" eaLnBrk="1" latinLnBrk="0" hangingPunct="1">
                        <a:defRPr sz="2700" b="1" kern="1200">
                          <a:solidFill>
                            <a:schemeClr val="lt1"/>
                          </a:solidFill>
                          <a:latin typeface="Calibri"/>
                        </a:defRPr>
                      </a:lvl4pPr>
                      <a:lvl5pPr marL="2743456" algn="l" defTabSz="1371727" rtl="0" eaLnBrk="1" latinLnBrk="0" hangingPunct="1">
                        <a:defRPr sz="2700" b="1" kern="1200">
                          <a:solidFill>
                            <a:schemeClr val="lt1"/>
                          </a:solidFill>
                          <a:latin typeface="Calibri"/>
                        </a:defRPr>
                      </a:lvl5pPr>
                      <a:lvl6pPr marL="3429321" algn="l" defTabSz="1371727" rtl="0" eaLnBrk="1" latinLnBrk="0" hangingPunct="1">
                        <a:defRPr sz="2700" b="1" kern="1200">
                          <a:solidFill>
                            <a:schemeClr val="lt1"/>
                          </a:solidFill>
                          <a:latin typeface="Calibri"/>
                        </a:defRPr>
                      </a:lvl6pPr>
                      <a:lvl7pPr marL="4115184" algn="l" defTabSz="1371727" rtl="0" eaLnBrk="1" latinLnBrk="0" hangingPunct="1">
                        <a:defRPr sz="2700" b="1" kern="1200">
                          <a:solidFill>
                            <a:schemeClr val="lt1"/>
                          </a:solidFill>
                          <a:latin typeface="Calibri"/>
                        </a:defRPr>
                      </a:lvl7pPr>
                      <a:lvl8pPr marL="4801048" algn="l" defTabSz="1371727" rtl="0" eaLnBrk="1" latinLnBrk="0" hangingPunct="1">
                        <a:defRPr sz="2700" b="1" kern="1200">
                          <a:solidFill>
                            <a:schemeClr val="lt1"/>
                          </a:solidFill>
                          <a:latin typeface="Calibri"/>
                        </a:defRPr>
                      </a:lvl8pPr>
                      <a:lvl9pPr marL="5486912" algn="l" defTabSz="1371727" rtl="0" eaLnBrk="1" latinLnBrk="0" hangingPunct="1">
                        <a:defRPr sz="2700" b="1" kern="1200">
                          <a:solidFill>
                            <a:schemeClr val="lt1"/>
                          </a:solidFill>
                          <a:latin typeface="Calibri"/>
                        </a:defRPr>
                      </a:lvl9pPr>
                    </a:lstStyle>
                    <a:p>
                      <a:r>
                        <a:rPr lang="en-US" sz="2400" b="1" dirty="0" smtClean="0">
                          <a:solidFill>
                            <a:schemeClr val="bg1"/>
                          </a:solidFill>
                          <a:latin typeface="+mn-lt"/>
                        </a:rPr>
                        <a:t>Microsoft Dynamics AX2009 &amp; CRM</a:t>
                      </a:r>
                      <a:endParaRPr lang="en-US" sz="2400" b="1" dirty="0">
                        <a:solidFill>
                          <a:schemeClr val="bg1"/>
                        </a:solidFill>
                        <a:latin typeface="+mn-lt"/>
                      </a:endParaRPr>
                    </a:p>
                  </a:txBody>
                  <a:tcPr/>
                </a:tc>
              </a:tr>
              <a:tr h="560019">
                <a:tc>
                  <a:txBody>
                    <a:bodyPr/>
                    <a:lstStyle/>
                    <a:p>
                      <a:r>
                        <a:rPr lang="en-US" sz="2400" b="1" dirty="0" smtClean="0">
                          <a:solidFill>
                            <a:schemeClr val="bg1"/>
                          </a:solidFill>
                          <a:latin typeface="+mn-lt"/>
                        </a:rPr>
                        <a:t>Website</a:t>
                      </a:r>
                      <a:endParaRPr lang="en-US" sz="2400" b="1" dirty="0">
                        <a:solidFill>
                          <a:schemeClr val="bg1"/>
                        </a:solidFill>
                        <a:latin typeface="+mn-lt"/>
                      </a:endParaRPr>
                    </a:p>
                  </a:txBody>
                  <a:tcPr/>
                </a:tc>
                <a:tc>
                  <a:txBody>
                    <a:bodyPr/>
                    <a:lstStyle/>
                    <a:p>
                      <a:pPr marL="0" algn="l" defTabSz="1371727" rtl="0" eaLnBrk="1" latinLnBrk="0" hangingPunct="1"/>
                      <a:r>
                        <a:rPr lang="en-IN" sz="2400" b="1" kern="1200" dirty="0" smtClean="0">
                          <a:solidFill>
                            <a:schemeClr val="bg1"/>
                          </a:solidFill>
                          <a:latin typeface="+mn-lt"/>
                          <a:ea typeface="+mn-ea"/>
                          <a:cs typeface="+mn-cs"/>
                        </a:rPr>
                        <a:t>www.caeme.com</a:t>
                      </a:r>
                      <a:endParaRPr lang="en-US" sz="2400" b="1" kern="1200" dirty="0">
                        <a:solidFill>
                          <a:schemeClr val="bg1"/>
                        </a:solidFill>
                        <a:latin typeface="+mn-lt"/>
                        <a:ea typeface="+mn-ea"/>
                        <a:cs typeface="+mn-cs"/>
                      </a:endParaRPr>
                    </a:p>
                  </a:txBody>
                  <a:tcPr/>
                </a:tc>
              </a:tr>
              <a:tr h="560019">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Industry</a:t>
                      </a:r>
                      <a:endParaRPr lang="en-US" sz="2400" b="1" dirty="0">
                        <a:solidFill>
                          <a:schemeClr val="bg1"/>
                        </a:solidFill>
                        <a:latin typeface="+mn-lt"/>
                      </a:endParaRP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EPC</a:t>
                      </a:r>
                      <a:r>
                        <a:rPr lang="en-US" sz="2400" b="1" baseline="0" dirty="0" smtClean="0">
                          <a:solidFill>
                            <a:schemeClr val="bg1"/>
                          </a:solidFill>
                          <a:latin typeface="+mn-lt"/>
                        </a:rPr>
                        <a:t> – Engineering Procurement and Contracting</a:t>
                      </a:r>
                      <a:endParaRPr lang="en-US" sz="2400" b="1" dirty="0">
                        <a:solidFill>
                          <a:schemeClr val="bg1"/>
                        </a:solidFill>
                        <a:latin typeface="+mn-lt"/>
                      </a:endParaRPr>
                    </a:p>
                  </a:txBody>
                  <a:tcPr/>
                </a:tc>
              </a:tr>
              <a:tr h="560019">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Sub</a:t>
                      </a:r>
                      <a:r>
                        <a:rPr lang="en-US" sz="2400" b="1" baseline="0" dirty="0" smtClean="0">
                          <a:solidFill>
                            <a:schemeClr val="bg1"/>
                          </a:solidFill>
                          <a:latin typeface="+mn-lt"/>
                        </a:rPr>
                        <a:t> Industry</a:t>
                      </a:r>
                      <a:endParaRPr lang="en-US" sz="2400" b="1" dirty="0">
                        <a:solidFill>
                          <a:schemeClr val="bg1"/>
                        </a:solidFill>
                        <a:latin typeface="+mn-lt"/>
                      </a:endParaRP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Oil &amp; Gas, Petrochemical</a:t>
                      </a:r>
                      <a:r>
                        <a:rPr lang="en-US" sz="2400" b="1" baseline="0" dirty="0" smtClean="0">
                          <a:solidFill>
                            <a:schemeClr val="bg1"/>
                          </a:solidFill>
                          <a:latin typeface="+mn-lt"/>
                        </a:rPr>
                        <a:t> &amp; refineries, Power &amp; Water, Infrastructure</a:t>
                      </a:r>
                      <a:endParaRPr lang="en-US" sz="2400" b="1" dirty="0">
                        <a:solidFill>
                          <a:schemeClr val="bg1"/>
                        </a:solidFill>
                        <a:latin typeface="+mn-lt"/>
                      </a:endParaRPr>
                    </a:p>
                  </a:txBody>
                  <a:tcPr/>
                </a:tc>
              </a:tr>
              <a:tr h="1476413">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Modules Implemented</a:t>
                      </a:r>
                      <a:endParaRPr lang="en-US" sz="2400" b="1" dirty="0">
                        <a:solidFill>
                          <a:schemeClr val="bg1"/>
                        </a:solidFill>
                        <a:latin typeface="+mn-lt"/>
                      </a:endParaRP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Finance, Sales (Contracts), Purchase</a:t>
                      </a:r>
                      <a:r>
                        <a:rPr lang="en-US" sz="2400" b="1" baseline="0" dirty="0" smtClean="0">
                          <a:solidFill>
                            <a:schemeClr val="bg1"/>
                          </a:solidFill>
                          <a:latin typeface="+mn-lt"/>
                        </a:rPr>
                        <a:t>, Inventory, Project Accounting, MS Project Server integration, Multi country, Multi currency, Group companies consolidation</a:t>
                      </a:r>
                      <a:endParaRPr lang="en-US" sz="2400" b="1" dirty="0">
                        <a:solidFill>
                          <a:schemeClr val="bg1"/>
                        </a:solidFill>
                        <a:latin typeface="+mn-lt"/>
                      </a:endParaRPr>
                    </a:p>
                  </a:txBody>
                  <a:tcPr/>
                </a:tc>
              </a:tr>
              <a:tr h="560019">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solidFill>
                          <a:latin typeface="+mn-lt"/>
                        </a:rPr>
                        <a:t>Platform</a:t>
                      </a: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solidFill>
                          <a:latin typeface="+mn-lt"/>
                        </a:rPr>
                        <a:t>On</a:t>
                      </a:r>
                      <a:r>
                        <a:rPr lang="en-US" sz="2400" b="1" baseline="0" dirty="0" smtClean="0">
                          <a:solidFill>
                            <a:schemeClr val="bg1"/>
                          </a:solidFill>
                          <a:latin typeface="+mn-lt"/>
                        </a:rPr>
                        <a:t> Premises Server</a:t>
                      </a:r>
                      <a:endParaRPr lang="en-US" sz="2400" b="1" dirty="0" smtClean="0">
                        <a:solidFill>
                          <a:schemeClr val="bg1"/>
                        </a:solidFill>
                        <a:latin typeface="+mn-lt"/>
                      </a:endParaRPr>
                    </a:p>
                  </a:txBody>
                  <a:tcPr/>
                </a:tc>
              </a:tr>
              <a:tr h="1018216">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Implementation Methodology</a:t>
                      </a:r>
                      <a:endParaRPr lang="en-US" sz="2400" b="1" dirty="0">
                        <a:solidFill>
                          <a:schemeClr val="bg1"/>
                        </a:solidFill>
                        <a:latin typeface="+mn-lt"/>
                      </a:endParaRP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solidFill>
                          <a:latin typeface="+mn-lt"/>
                        </a:rPr>
                        <a:t>SureStep</a:t>
                      </a:r>
                    </a:p>
                    <a:p>
                      <a:endParaRPr lang="en-US" sz="2400" b="1" dirty="0">
                        <a:solidFill>
                          <a:schemeClr val="bg1"/>
                        </a:solidFill>
                        <a:latin typeface="+mn-lt"/>
                      </a:endParaRPr>
                    </a:p>
                  </a:txBody>
                  <a:tcPr/>
                </a:tc>
              </a:tr>
            </a:tbl>
          </a:graphicData>
        </a:graphic>
      </p:graphicFrame>
      <p:sp>
        <p:nvSpPr>
          <p:cNvPr id="4" name="TextBox 3"/>
          <p:cNvSpPr txBox="1"/>
          <p:nvPr/>
        </p:nvSpPr>
        <p:spPr>
          <a:xfrm>
            <a:off x="1866900" y="8585716"/>
            <a:ext cx="14763750" cy="369332"/>
          </a:xfrm>
          <a:prstGeom prst="rect">
            <a:avLst/>
          </a:prstGeom>
          <a:noFill/>
        </p:spPr>
        <p:txBody>
          <a:bodyPr wrap="square" lIns="0" tIns="0" rIns="0" bIns="0" rtlCol="0">
            <a:spAutoFit/>
          </a:bodyPr>
          <a:lstStyle/>
          <a:p>
            <a:r>
              <a:rPr lang="en-US" sz="2400" b="1" dirty="0" smtClean="0">
                <a:gradFill>
                  <a:gsLst>
                    <a:gs pos="0">
                      <a:schemeClr val="tx1"/>
                    </a:gs>
                    <a:gs pos="86000">
                      <a:schemeClr val="tx1"/>
                    </a:gs>
                  </a:gsLst>
                  <a:lin ang="5400000" scaled="0"/>
                </a:gradFill>
                <a:latin typeface="Segoe UI Light" pitchFamily="34" charset="0"/>
              </a:rPr>
              <a:t>Note: Consolidation of 21 companies from many countries</a:t>
            </a:r>
          </a:p>
        </p:txBody>
      </p:sp>
    </p:spTree>
    <p:extLst>
      <p:ext uri="{BB962C8B-B14F-4D97-AF65-F5344CB8AC3E}">
        <p14:creationId xmlns:p14="http://schemas.microsoft.com/office/powerpoint/2010/main" val="1727924023"/>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0677" y="1371601"/>
            <a:ext cx="16596069" cy="685572"/>
          </a:xfrm>
        </p:spPr>
        <p:txBody>
          <a:bodyPr/>
          <a:lstStyle/>
          <a:p>
            <a:r>
              <a:rPr lang="en-US" sz="4950" dirty="0" smtClean="0"/>
              <a:t>  Offices</a:t>
            </a:r>
            <a:endParaRPr lang="en-IN" sz="4950" dirty="0"/>
          </a:p>
        </p:txBody>
      </p:sp>
      <p:sp>
        <p:nvSpPr>
          <p:cNvPr id="3" name="white gradient"/>
          <p:cNvSpPr/>
          <p:nvPr/>
        </p:nvSpPr>
        <p:spPr>
          <a:xfrm>
            <a:off x="11013946" y="5911818"/>
            <a:ext cx="3240000" cy="2520000"/>
          </a:xfrm>
          <a:prstGeom prst="rect">
            <a:avLst/>
          </a:prstGeom>
          <a:noFill/>
          <a:ln w="3175">
            <a:noFill/>
          </a:ln>
          <a:effectLst/>
        </p:spPr>
        <p:txBody>
          <a:bodyPr vert="horz" wrap="square" lIns="137181" tIns="91456" rIns="137181" bIns="91456" rtlCol="0" anchor="ctr" anchorCtr="0">
            <a:noAutofit/>
          </a:bodyPr>
          <a:lstStyle/>
          <a:p>
            <a:pPr algn="ctr"/>
            <a:r>
              <a:rPr lang="en-US" sz="3600" b="1" dirty="0" smtClean="0">
                <a:latin typeface="Segoe UI" pitchFamily="34" charset="0"/>
                <a:ea typeface="Segoe UI" pitchFamily="34" charset="0"/>
                <a:cs typeface="Segoe UI" pitchFamily="34" charset="0"/>
              </a:rPr>
              <a:t>12 Offices in 8 International locations</a:t>
            </a:r>
            <a:endParaRPr lang="en-US" sz="3600" b="1" dirty="0">
              <a:latin typeface="Segoe UI" pitchFamily="34" charset="0"/>
              <a:ea typeface="Segoe UI" pitchFamily="34" charset="0"/>
              <a:cs typeface="Segoe UI" pitchFamily="34" charset="0"/>
            </a:endParaRPr>
          </a:p>
        </p:txBody>
      </p:sp>
      <p:grpSp>
        <p:nvGrpSpPr>
          <p:cNvPr id="4" name="Group 3"/>
          <p:cNvGrpSpPr/>
          <p:nvPr/>
        </p:nvGrpSpPr>
        <p:grpSpPr>
          <a:xfrm>
            <a:off x="11049074" y="3185978"/>
            <a:ext cx="3240000" cy="2520000"/>
            <a:chOff x="1044028" y="5855129"/>
            <a:chExt cx="3240000" cy="2520000"/>
          </a:xfrm>
        </p:grpSpPr>
        <p:sp>
          <p:nvSpPr>
            <p:cNvPr id="5" name="1white gradient"/>
            <p:cNvSpPr/>
            <p:nvPr/>
          </p:nvSpPr>
          <p:spPr>
            <a:xfrm>
              <a:off x="1044028" y="5855129"/>
              <a:ext cx="3240000" cy="2520000"/>
            </a:xfrm>
            <a:prstGeom prst="rect">
              <a:avLst/>
            </a:prstGeom>
            <a:solidFill>
              <a:srgbClr val="7BBE1C"/>
            </a:solidFill>
            <a:ln w="3175">
              <a:noFill/>
            </a:ln>
            <a:effectLst/>
          </p:spPr>
          <p:txBody>
            <a:bodyPr vert="horz" wrap="square" lIns="137181" tIns="91456" rIns="137181" bIns="91456" rtlCol="0" anchor="t" anchorCtr="0">
              <a:noAutofit/>
            </a:bodyPr>
            <a:lstStyle/>
            <a:p>
              <a:r>
                <a:rPr lang="en-GB" b="1" dirty="0" smtClean="0">
                  <a:latin typeface="Segoe UI" pitchFamily="34" charset="0"/>
                  <a:ea typeface="Segoe UI" pitchFamily="34" charset="0"/>
                  <a:cs typeface="Segoe UI" pitchFamily="34" charset="0"/>
                </a:rPr>
                <a:t>UAE</a:t>
              </a:r>
              <a:endParaRPr lang="en-GB" b="1" dirty="0">
                <a:latin typeface="Segoe UI" pitchFamily="34" charset="0"/>
                <a:ea typeface="Segoe UI" pitchFamily="34" charset="0"/>
                <a:cs typeface="Segoe UI" pitchFamily="34" charset="0"/>
              </a:endParaRPr>
            </a:p>
          </p:txBody>
        </p:sp>
        <p:pic>
          <p:nvPicPr>
            <p:cNvPr id="6" name="Picture 2"/>
            <p:cNvPicPr>
              <a:picLocks noChangeAspect="1" noChangeArrowheads="1"/>
            </p:cNvPicPr>
            <p:nvPr/>
          </p:nvPicPr>
          <p:blipFill>
            <a:blip r:embed="rId2" cstate="print"/>
            <a:srcRect/>
            <a:stretch>
              <a:fillRect/>
            </a:stretch>
          </p:blipFill>
          <p:spPr bwMode="auto">
            <a:xfrm>
              <a:off x="3068066" y="6765442"/>
              <a:ext cx="1014838" cy="1377729"/>
            </a:xfrm>
            <a:prstGeom prst="rect">
              <a:avLst/>
            </a:prstGeom>
            <a:ln>
              <a:noFill/>
            </a:ln>
            <a:effectLst/>
          </p:spPr>
        </p:pic>
      </p:grpSp>
      <p:grpSp>
        <p:nvGrpSpPr>
          <p:cNvPr id="7" name="Group 6"/>
          <p:cNvGrpSpPr/>
          <p:nvPr/>
        </p:nvGrpSpPr>
        <p:grpSpPr>
          <a:xfrm>
            <a:off x="4317938" y="3199613"/>
            <a:ext cx="3240000" cy="2520000"/>
            <a:chOff x="7827465" y="3199613"/>
            <a:chExt cx="3240000" cy="2520000"/>
          </a:xfrm>
          <a:solidFill>
            <a:srgbClr val="1BA1E2"/>
          </a:solidFill>
        </p:grpSpPr>
        <p:sp>
          <p:nvSpPr>
            <p:cNvPr id="8" name="3white gradient"/>
            <p:cNvSpPr/>
            <p:nvPr/>
          </p:nvSpPr>
          <p:spPr>
            <a:xfrm>
              <a:off x="7827465" y="3199613"/>
              <a:ext cx="3240000" cy="2520000"/>
            </a:xfrm>
            <a:prstGeom prst="rect">
              <a:avLst/>
            </a:prstGeom>
            <a:grpFill/>
            <a:ln w="3175">
              <a:noFill/>
            </a:ln>
            <a:effectLst/>
          </p:spPr>
          <p:txBody>
            <a:bodyPr vert="horz" wrap="square" lIns="137181" tIns="91456" rIns="137181" bIns="91456" rtlCol="0" anchor="t" anchorCtr="0">
              <a:noAutofit/>
            </a:bodyPr>
            <a:lstStyle/>
            <a:p>
              <a:r>
                <a:rPr lang="en-GB" b="1" dirty="0" smtClean="0">
                  <a:latin typeface="Segoe UI" pitchFamily="34" charset="0"/>
                  <a:ea typeface="Segoe UI" pitchFamily="34" charset="0"/>
                  <a:cs typeface="Segoe UI" pitchFamily="34" charset="0"/>
                </a:rPr>
                <a:t>UK</a:t>
              </a:r>
              <a:endParaRPr lang="en-GB" b="1" dirty="0">
                <a:latin typeface="Segoe UI" pitchFamily="34" charset="0"/>
                <a:ea typeface="Segoe UI" pitchFamily="34" charset="0"/>
                <a:cs typeface="Segoe UI" pitchFamily="34" charset="0"/>
              </a:endParaRPr>
            </a:p>
          </p:txBody>
        </p:sp>
        <p:pic>
          <p:nvPicPr>
            <p:cNvPr id="9" name="Picture 2"/>
            <p:cNvPicPr>
              <a:picLocks noChangeAspect="1" noChangeArrowheads="1"/>
            </p:cNvPicPr>
            <p:nvPr/>
          </p:nvPicPr>
          <p:blipFill>
            <a:blip r:embed="rId3" cstate="print"/>
            <a:srcRect/>
            <a:stretch>
              <a:fillRect/>
            </a:stretch>
          </p:blipFill>
          <p:spPr bwMode="auto">
            <a:xfrm>
              <a:off x="9165267" y="4241536"/>
              <a:ext cx="1651994" cy="1254499"/>
            </a:xfrm>
            <a:prstGeom prst="rect">
              <a:avLst/>
            </a:prstGeom>
            <a:grpFill/>
            <a:ln>
              <a:noFill/>
            </a:ln>
            <a:effectLst/>
          </p:spPr>
        </p:pic>
      </p:grpSp>
      <p:grpSp>
        <p:nvGrpSpPr>
          <p:cNvPr id="10" name="Group 9"/>
          <p:cNvGrpSpPr/>
          <p:nvPr/>
        </p:nvGrpSpPr>
        <p:grpSpPr>
          <a:xfrm>
            <a:off x="7694115" y="3185978"/>
            <a:ext cx="3240000" cy="2520000"/>
            <a:chOff x="1044028" y="3199613"/>
            <a:chExt cx="3240000" cy="2520000"/>
          </a:xfrm>
        </p:grpSpPr>
        <p:sp>
          <p:nvSpPr>
            <p:cNvPr id="11" name="4white gradient"/>
            <p:cNvSpPr/>
            <p:nvPr/>
          </p:nvSpPr>
          <p:spPr>
            <a:xfrm>
              <a:off x="1044028" y="3199613"/>
              <a:ext cx="3240000" cy="2520000"/>
            </a:xfrm>
            <a:prstGeom prst="rect">
              <a:avLst/>
            </a:prstGeom>
            <a:solidFill>
              <a:srgbClr val="FF5310"/>
            </a:solidFill>
            <a:ln w="3175">
              <a:noFill/>
            </a:ln>
            <a:effectLst/>
          </p:spPr>
          <p:txBody>
            <a:bodyPr vert="horz" wrap="square" lIns="137181" tIns="91456" rIns="137181" bIns="91456" rtlCol="0" anchor="t" anchorCtr="0">
              <a:noAutofit/>
            </a:bodyPr>
            <a:lstStyle/>
            <a:p>
              <a:r>
                <a:rPr lang="en-GB" b="1" dirty="0" smtClean="0">
                  <a:latin typeface="Segoe UI" pitchFamily="34" charset="0"/>
                  <a:ea typeface="Segoe UI" pitchFamily="34" charset="0"/>
                  <a:cs typeface="Segoe UI" pitchFamily="34" charset="0"/>
                </a:rPr>
                <a:t>India</a:t>
              </a:r>
              <a:endParaRPr lang="en-GB" b="1" dirty="0">
                <a:latin typeface="Segoe UI" pitchFamily="34" charset="0"/>
                <a:ea typeface="Segoe UI" pitchFamily="34" charset="0"/>
                <a:cs typeface="Segoe UI" pitchFamily="34" charset="0"/>
              </a:endParaRPr>
            </a:p>
          </p:txBody>
        </p:sp>
        <p:pic>
          <p:nvPicPr>
            <p:cNvPr id="12" name="Picture 3"/>
            <p:cNvPicPr>
              <a:picLocks noChangeAspect="1" noChangeArrowheads="1"/>
            </p:cNvPicPr>
            <p:nvPr/>
          </p:nvPicPr>
          <p:blipFill>
            <a:blip r:embed="rId4" cstate="print"/>
            <a:srcRect/>
            <a:stretch>
              <a:fillRect/>
            </a:stretch>
          </p:blipFill>
          <p:spPr bwMode="auto">
            <a:xfrm>
              <a:off x="2424222" y="4257324"/>
              <a:ext cx="1658681" cy="1143000"/>
            </a:xfrm>
            <a:prstGeom prst="rect">
              <a:avLst/>
            </a:prstGeom>
            <a:ln>
              <a:noFill/>
            </a:ln>
            <a:effectLst/>
          </p:spPr>
        </p:pic>
      </p:grpSp>
      <p:grpSp>
        <p:nvGrpSpPr>
          <p:cNvPr id="13" name="Group 12"/>
          <p:cNvGrpSpPr/>
          <p:nvPr/>
        </p:nvGrpSpPr>
        <p:grpSpPr>
          <a:xfrm>
            <a:off x="910678" y="3185978"/>
            <a:ext cx="3240000" cy="2520000"/>
            <a:chOff x="4451288" y="3185978"/>
            <a:chExt cx="3240000" cy="2520000"/>
          </a:xfrm>
        </p:grpSpPr>
        <p:sp>
          <p:nvSpPr>
            <p:cNvPr id="14" name="2white gradient"/>
            <p:cNvSpPr/>
            <p:nvPr/>
          </p:nvSpPr>
          <p:spPr>
            <a:xfrm>
              <a:off x="4451288" y="3185978"/>
              <a:ext cx="3240000" cy="2520000"/>
            </a:xfrm>
            <a:prstGeom prst="rect">
              <a:avLst/>
            </a:prstGeom>
            <a:solidFill>
              <a:srgbClr val="FF8C00"/>
            </a:solidFill>
            <a:ln w="3175">
              <a:noFill/>
            </a:ln>
            <a:effectLst/>
          </p:spPr>
          <p:txBody>
            <a:bodyPr vert="horz" wrap="square" lIns="137181" tIns="91456" rIns="137181" bIns="91456" rtlCol="0" anchor="t" anchorCtr="0">
              <a:noAutofit/>
            </a:bodyPr>
            <a:lstStyle/>
            <a:p>
              <a:r>
                <a:rPr lang="en-GB" b="1" dirty="0" smtClean="0">
                  <a:latin typeface="Segoe UI" pitchFamily="34" charset="0"/>
                  <a:ea typeface="Segoe UI" pitchFamily="34" charset="0"/>
                  <a:cs typeface="Segoe UI" pitchFamily="34" charset="0"/>
                </a:rPr>
                <a:t>USA</a:t>
              </a:r>
              <a:endParaRPr lang="en-GB" b="1" dirty="0">
                <a:latin typeface="Segoe UI" pitchFamily="34" charset="0"/>
                <a:ea typeface="Segoe UI" pitchFamily="34" charset="0"/>
                <a:cs typeface="Segoe UI" pitchFamily="34" charset="0"/>
              </a:endParaRPr>
            </a:p>
            <a:p>
              <a:endParaRPr lang="en-GB" b="1" dirty="0">
                <a:latin typeface="Segoe UI" pitchFamily="34" charset="0"/>
                <a:ea typeface="Segoe UI" pitchFamily="34" charset="0"/>
                <a:cs typeface="Segoe UI" pitchFamily="34" charset="0"/>
              </a:endParaRPr>
            </a:p>
          </p:txBody>
        </p:sp>
        <p:pic>
          <p:nvPicPr>
            <p:cNvPr id="15" name="Picture 3"/>
            <p:cNvPicPr>
              <a:picLocks noChangeAspect="1" noChangeArrowheads="1"/>
            </p:cNvPicPr>
            <p:nvPr/>
          </p:nvPicPr>
          <p:blipFill>
            <a:blip r:embed="rId5" cstate="print"/>
            <a:srcRect/>
            <a:stretch>
              <a:fillRect/>
            </a:stretch>
          </p:blipFill>
          <p:spPr bwMode="auto">
            <a:xfrm>
              <a:off x="6358270" y="4158671"/>
              <a:ext cx="1108737" cy="1314060"/>
            </a:xfrm>
            <a:prstGeom prst="rect">
              <a:avLst/>
            </a:prstGeom>
            <a:ln>
              <a:noFill/>
            </a:ln>
            <a:effectLst/>
          </p:spPr>
        </p:pic>
      </p:grpSp>
      <p:grpSp>
        <p:nvGrpSpPr>
          <p:cNvPr id="16" name="Group 15"/>
          <p:cNvGrpSpPr/>
          <p:nvPr/>
        </p:nvGrpSpPr>
        <p:grpSpPr>
          <a:xfrm>
            <a:off x="4317938" y="5887815"/>
            <a:ext cx="3240000" cy="2520000"/>
            <a:chOff x="14573945" y="3206760"/>
            <a:chExt cx="3240000" cy="2520000"/>
          </a:xfrm>
        </p:grpSpPr>
        <p:sp>
          <p:nvSpPr>
            <p:cNvPr id="17" name="3white gradient"/>
            <p:cNvSpPr/>
            <p:nvPr/>
          </p:nvSpPr>
          <p:spPr>
            <a:xfrm>
              <a:off x="14573945" y="3206760"/>
              <a:ext cx="3240000" cy="2520000"/>
            </a:xfrm>
            <a:prstGeom prst="rect">
              <a:avLst/>
            </a:prstGeom>
            <a:solidFill>
              <a:srgbClr val="FF0000"/>
            </a:solidFill>
            <a:ln w="3175">
              <a:noFill/>
            </a:ln>
            <a:effectLst/>
          </p:spPr>
          <p:txBody>
            <a:bodyPr vert="horz" wrap="square" lIns="137181" tIns="91456" rIns="137181" bIns="91456" rtlCol="0" anchor="t" anchorCtr="0">
              <a:noAutofit/>
            </a:bodyPr>
            <a:lstStyle/>
            <a:p>
              <a:r>
                <a:rPr lang="en-GB" b="1" dirty="0" smtClean="0">
                  <a:latin typeface="Segoe UI" pitchFamily="34" charset="0"/>
                  <a:ea typeface="Segoe UI" pitchFamily="34" charset="0"/>
                  <a:cs typeface="Segoe UI" pitchFamily="34" charset="0"/>
                </a:rPr>
                <a:t>Kuwait</a:t>
              </a:r>
              <a:endParaRPr lang="en-GB" b="1" dirty="0">
                <a:latin typeface="Segoe UI" pitchFamily="34" charset="0"/>
                <a:ea typeface="Segoe UI" pitchFamily="34" charset="0"/>
                <a:cs typeface="Segoe UI" pitchFamily="34" charset="0"/>
              </a:endParaRPr>
            </a:p>
          </p:txBody>
        </p:sp>
        <p:pic>
          <p:nvPicPr>
            <p:cNvPr id="18" name="Picture 3"/>
            <p:cNvPicPr>
              <a:picLocks noChangeAspect="1" noChangeArrowheads="1"/>
            </p:cNvPicPr>
            <p:nvPr/>
          </p:nvPicPr>
          <p:blipFill>
            <a:blip r:embed="rId6" cstate="print"/>
            <a:srcRect/>
            <a:stretch>
              <a:fillRect/>
            </a:stretch>
          </p:blipFill>
          <p:spPr bwMode="auto">
            <a:xfrm>
              <a:off x="16429824" y="4377791"/>
              <a:ext cx="1122011" cy="1096912"/>
            </a:xfrm>
            <a:prstGeom prst="rect">
              <a:avLst/>
            </a:prstGeom>
            <a:ln>
              <a:noFill/>
            </a:ln>
            <a:effectLst/>
          </p:spPr>
        </p:pic>
      </p:grpSp>
      <p:grpSp>
        <p:nvGrpSpPr>
          <p:cNvPr id="19" name="Group 18"/>
          <p:cNvGrpSpPr/>
          <p:nvPr/>
        </p:nvGrpSpPr>
        <p:grpSpPr>
          <a:xfrm>
            <a:off x="14452538" y="3185978"/>
            <a:ext cx="3240000" cy="2520000"/>
            <a:chOff x="4451288" y="5855129"/>
            <a:chExt cx="3240000" cy="2520000"/>
          </a:xfrm>
        </p:grpSpPr>
        <p:sp>
          <p:nvSpPr>
            <p:cNvPr id="20" name="2white gradient"/>
            <p:cNvSpPr/>
            <p:nvPr/>
          </p:nvSpPr>
          <p:spPr>
            <a:xfrm>
              <a:off x="4451288" y="5855129"/>
              <a:ext cx="3240000" cy="2520000"/>
            </a:xfrm>
            <a:prstGeom prst="rect">
              <a:avLst/>
            </a:prstGeom>
            <a:solidFill>
              <a:srgbClr val="FF0000"/>
            </a:solidFill>
            <a:ln w="3175">
              <a:noFill/>
            </a:ln>
            <a:effectLst/>
          </p:spPr>
          <p:txBody>
            <a:bodyPr vert="horz" wrap="square" lIns="137181" tIns="91456" rIns="137181" bIns="91456" rtlCol="0" anchor="t" anchorCtr="0">
              <a:noAutofit/>
            </a:bodyPr>
            <a:lstStyle/>
            <a:p>
              <a:r>
                <a:rPr lang="en-GB" b="1" dirty="0" smtClean="0">
                  <a:latin typeface="Segoe UI" pitchFamily="34" charset="0"/>
                  <a:ea typeface="Segoe UI" pitchFamily="34" charset="0"/>
                  <a:cs typeface="Segoe UI" pitchFamily="34" charset="0"/>
                </a:rPr>
                <a:t>Singapore</a:t>
              </a:r>
              <a:endParaRPr lang="en-GB" b="1" dirty="0">
                <a:latin typeface="Segoe UI" pitchFamily="34" charset="0"/>
                <a:ea typeface="Segoe UI" pitchFamily="34" charset="0"/>
                <a:cs typeface="Segoe UI" pitchFamily="34" charset="0"/>
              </a:endParaRPr>
            </a:p>
            <a:p>
              <a:endParaRPr lang="en-GB" b="1" dirty="0">
                <a:latin typeface="Segoe UI" pitchFamily="34" charset="0"/>
                <a:ea typeface="Segoe UI" pitchFamily="34" charset="0"/>
                <a:cs typeface="Segoe UI" pitchFamily="34" charset="0"/>
              </a:endParaRPr>
            </a:p>
          </p:txBody>
        </p:sp>
        <p:pic>
          <p:nvPicPr>
            <p:cNvPr id="21" name="Picture 5"/>
            <p:cNvPicPr>
              <a:picLocks noChangeAspect="1" noChangeArrowheads="1"/>
            </p:cNvPicPr>
            <p:nvPr/>
          </p:nvPicPr>
          <p:blipFill>
            <a:blip r:embed="rId7" cstate="print"/>
            <a:srcRect/>
            <a:stretch>
              <a:fillRect/>
            </a:stretch>
          </p:blipFill>
          <p:spPr bwMode="auto">
            <a:xfrm>
              <a:off x="5475305" y="7022180"/>
              <a:ext cx="2057400" cy="1142999"/>
            </a:xfrm>
            <a:prstGeom prst="rect">
              <a:avLst/>
            </a:prstGeom>
            <a:ln>
              <a:noFill/>
            </a:ln>
            <a:effectLst/>
          </p:spPr>
        </p:pic>
      </p:grpSp>
      <p:grpSp>
        <p:nvGrpSpPr>
          <p:cNvPr id="22" name="Group 21"/>
          <p:cNvGrpSpPr/>
          <p:nvPr/>
        </p:nvGrpSpPr>
        <p:grpSpPr>
          <a:xfrm>
            <a:off x="910678" y="5867033"/>
            <a:ext cx="3240000" cy="2520000"/>
            <a:chOff x="11203853" y="3199613"/>
            <a:chExt cx="3240000" cy="2520000"/>
          </a:xfrm>
        </p:grpSpPr>
        <p:sp>
          <p:nvSpPr>
            <p:cNvPr id="23" name="3white gradient"/>
            <p:cNvSpPr/>
            <p:nvPr/>
          </p:nvSpPr>
          <p:spPr>
            <a:xfrm>
              <a:off x="11203853" y="3199613"/>
              <a:ext cx="3240000" cy="2520000"/>
            </a:xfrm>
            <a:prstGeom prst="rect">
              <a:avLst/>
            </a:prstGeom>
            <a:solidFill>
              <a:srgbClr val="002050"/>
            </a:solidFill>
            <a:ln w="3175">
              <a:noFill/>
            </a:ln>
            <a:effectLst/>
          </p:spPr>
          <p:txBody>
            <a:bodyPr vert="horz" wrap="square" lIns="137181" tIns="91456" rIns="137181" bIns="91456" rtlCol="0" anchor="t" anchorCtr="0">
              <a:noAutofit/>
            </a:bodyPr>
            <a:lstStyle/>
            <a:p>
              <a:r>
                <a:rPr lang="en-GB" b="1" dirty="0" smtClean="0">
                  <a:latin typeface="Segoe UI" pitchFamily="34" charset="0"/>
                  <a:ea typeface="Segoe UI" pitchFamily="34" charset="0"/>
                  <a:cs typeface="Segoe UI" pitchFamily="34" charset="0"/>
                </a:rPr>
                <a:t>Qatar</a:t>
              </a:r>
              <a:endParaRPr lang="en-GB" b="1" dirty="0">
                <a:latin typeface="Segoe UI" pitchFamily="34" charset="0"/>
                <a:ea typeface="Segoe UI" pitchFamily="34" charset="0"/>
                <a:cs typeface="Segoe UI" pitchFamily="34" charset="0"/>
              </a:endParaRPr>
            </a:p>
          </p:txBody>
        </p:sp>
        <p:pic>
          <p:nvPicPr>
            <p:cNvPr id="24" name="Picture 2"/>
            <p:cNvPicPr>
              <a:picLocks noChangeAspect="1" noChangeArrowheads="1"/>
            </p:cNvPicPr>
            <p:nvPr/>
          </p:nvPicPr>
          <p:blipFill>
            <a:blip r:embed="rId8" cstate="print"/>
            <a:srcRect/>
            <a:stretch>
              <a:fillRect/>
            </a:stretch>
          </p:blipFill>
          <p:spPr bwMode="auto">
            <a:xfrm>
              <a:off x="13122735" y="4328916"/>
              <a:ext cx="954772" cy="1194662"/>
            </a:xfrm>
            <a:prstGeom prst="rect">
              <a:avLst/>
            </a:prstGeom>
            <a:ln>
              <a:noFill/>
            </a:ln>
            <a:effectLst/>
          </p:spPr>
        </p:pic>
      </p:grpSp>
      <p:grpSp>
        <p:nvGrpSpPr>
          <p:cNvPr id="25" name="Group 24"/>
          <p:cNvGrpSpPr/>
          <p:nvPr/>
        </p:nvGrpSpPr>
        <p:grpSpPr>
          <a:xfrm>
            <a:off x="7694115" y="5867033"/>
            <a:ext cx="3240000" cy="2520000"/>
            <a:chOff x="7827465" y="5867033"/>
            <a:chExt cx="3240000" cy="2520000"/>
          </a:xfrm>
        </p:grpSpPr>
        <p:sp>
          <p:nvSpPr>
            <p:cNvPr id="26" name="3white gradient"/>
            <p:cNvSpPr/>
            <p:nvPr/>
          </p:nvSpPr>
          <p:spPr>
            <a:xfrm>
              <a:off x="7827465" y="5867033"/>
              <a:ext cx="3240000" cy="2520000"/>
            </a:xfrm>
            <a:prstGeom prst="rect">
              <a:avLst/>
            </a:prstGeom>
            <a:solidFill>
              <a:srgbClr val="FF8C00"/>
            </a:solidFill>
            <a:ln w="3175">
              <a:noFill/>
            </a:ln>
            <a:effectLst/>
          </p:spPr>
          <p:txBody>
            <a:bodyPr vert="horz" wrap="square" lIns="137181" tIns="91456" rIns="137181" bIns="91456" rtlCol="0" anchor="t" anchorCtr="0">
              <a:noAutofit/>
            </a:bodyPr>
            <a:lstStyle/>
            <a:p>
              <a:r>
                <a:rPr lang="en-GB" b="1" dirty="0" smtClean="0">
                  <a:latin typeface="Segoe UI" pitchFamily="34" charset="0"/>
                  <a:ea typeface="Segoe UI" pitchFamily="34" charset="0"/>
                  <a:cs typeface="Segoe UI" pitchFamily="34" charset="0"/>
                </a:rPr>
                <a:t>Oman</a:t>
              </a:r>
              <a:endParaRPr lang="en-GB" b="1" dirty="0">
                <a:latin typeface="Segoe UI" pitchFamily="34" charset="0"/>
                <a:ea typeface="Segoe UI" pitchFamily="34" charset="0"/>
                <a:cs typeface="Segoe UI" pitchFamily="34" charset="0"/>
              </a:endParaRPr>
            </a:p>
          </p:txBody>
        </p:sp>
        <p:pic>
          <p:nvPicPr>
            <p:cNvPr id="27" name="Picture 2" descr="C:\Users\Rajesh.M.CEMINDIA\Pictures\oman.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2926" y="7144078"/>
              <a:ext cx="1554335" cy="1033005"/>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white gradient"/>
          <p:cNvSpPr/>
          <p:nvPr/>
        </p:nvSpPr>
        <p:spPr>
          <a:xfrm>
            <a:off x="14452351" y="5911818"/>
            <a:ext cx="3240000" cy="2520000"/>
          </a:xfrm>
          <a:prstGeom prst="rect">
            <a:avLst/>
          </a:prstGeom>
          <a:blipFill dpi="0" rotWithShape="1">
            <a:blip r:embed="rId10" cstate="screen">
              <a:extLst>
                <a:ext uri="{28A0092B-C50C-407E-A947-70E740481C1C}">
                  <a14:useLocalDpi xmlns:a14="http://schemas.microsoft.com/office/drawing/2010/main"/>
                </a:ext>
              </a:extLst>
            </a:blip>
            <a:srcRect/>
            <a:stretch>
              <a:fillRect/>
            </a:stretch>
          </a:blipFill>
          <a:ln w="3175">
            <a:noFill/>
          </a:ln>
          <a:effectLst/>
        </p:spPr>
        <p:txBody>
          <a:bodyPr vert="horz" wrap="square" lIns="137181" tIns="91456" rIns="137181" bIns="91456" rtlCol="0" anchor="ctr" anchorCtr="0">
            <a:noAutofit/>
          </a:bodyPr>
          <a:lstStyle/>
          <a:p>
            <a:pPr algn="ctr"/>
            <a:endParaRPr lang="en-US" sz="3600" b="1"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72499417"/>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IN" sz="4950" dirty="0" smtClean="0"/>
              <a:t>CGC</a:t>
            </a:r>
            <a:endParaRPr lang="en-IN" sz="4950" dirty="0"/>
          </a:p>
        </p:txBody>
      </p:sp>
      <p:graphicFrame>
        <p:nvGraphicFramePr>
          <p:cNvPr id="3" name="Table 2"/>
          <p:cNvGraphicFramePr>
            <a:graphicFrameLocks noGrp="1"/>
          </p:cNvGraphicFramePr>
          <p:nvPr>
            <p:extLst>
              <p:ext uri="{D42A27DB-BD31-4B8C-83A1-F6EECF244321}">
                <p14:modId xmlns:p14="http://schemas.microsoft.com/office/powerpoint/2010/main" val="4086509839"/>
              </p:ext>
            </p:extLst>
          </p:nvPr>
        </p:nvGraphicFramePr>
        <p:xfrm>
          <a:off x="1657350" y="2796952"/>
          <a:ext cx="15231600" cy="5294724"/>
        </p:xfrm>
        <a:graphic>
          <a:graphicData uri="http://schemas.openxmlformats.org/drawingml/2006/table">
            <a:tbl>
              <a:tblPr firstRow="1" bandRow="1">
                <a:tableStyleId>{327F97BB-C833-4FB7-BDE5-3F7075034690}</a:tableStyleId>
              </a:tblPr>
              <a:tblGrid>
                <a:gridCol w="5297211"/>
                <a:gridCol w="9934389"/>
              </a:tblGrid>
              <a:tr h="560019">
                <a:tc>
                  <a:txBody>
                    <a:bodyPr/>
                    <a:lstStyle>
                      <a:lvl1pPr marL="0" algn="l" defTabSz="1371727" rtl="0" eaLnBrk="1" latinLnBrk="0" hangingPunct="1">
                        <a:defRPr sz="2700" b="1" kern="1200">
                          <a:solidFill>
                            <a:schemeClr val="lt1"/>
                          </a:solidFill>
                          <a:latin typeface="Calibri"/>
                        </a:defRPr>
                      </a:lvl1pPr>
                      <a:lvl2pPr marL="685864" algn="l" defTabSz="1371727" rtl="0" eaLnBrk="1" latinLnBrk="0" hangingPunct="1">
                        <a:defRPr sz="2700" b="1" kern="1200">
                          <a:solidFill>
                            <a:schemeClr val="lt1"/>
                          </a:solidFill>
                          <a:latin typeface="Calibri"/>
                        </a:defRPr>
                      </a:lvl2pPr>
                      <a:lvl3pPr marL="1371727" algn="l" defTabSz="1371727" rtl="0" eaLnBrk="1" latinLnBrk="0" hangingPunct="1">
                        <a:defRPr sz="2700" b="1" kern="1200">
                          <a:solidFill>
                            <a:schemeClr val="lt1"/>
                          </a:solidFill>
                          <a:latin typeface="Calibri"/>
                        </a:defRPr>
                      </a:lvl3pPr>
                      <a:lvl4pPr marL="2057592" algn="l" defTabSz="1371727" rtl="0" eaLnBrk="1" latinLnBrk="0" hangingPunct="1">
                        <a:defRPr sz="2700" b="1" kern="1200">
                          <a:solidFill>
                            <a:schemeClr val="lt1"/>
                          </a:solidFill>
                          <a:latin typeface="Calibri"/>
                        </a:defRPr>
                      </a:lvl4pPr>
                      <a:lvl5pPr marL="2743456" algn="l" defTabSz="1371727" rtl="0" eaLnBrk="1" latinLnBrk="0" hangingPunct="1">
                        <a:defRPr sz="2700" b="1" kern="1200">
                          <a:solidFill>
                            <a:schemeClr val="lt1"/>
                          </a:solidFill>
                          <a:latin typeface="Calibri"/>
                        </a:defRPr>
                      </a:lvl5pPr>
                      <a:lvl6pPr marL="3429321" algn="l" defTabSz="1371727" rtl="0" eaLnBrk="1" latinLnBrk="0" hangingPunct="1">
                        <a:defRPr sz="2700" b="1" kern="1200">
                          <a:solidFill>
                            <a:schemeClr val="lt1"/>
                          </a:solidFill>
                          <a:latin typeface="Calibri"/>
                        </a:defRPr>
                      </a:lvl6pPr>
                      <a:lvl7pPr marL="4115184" algn="l" defTabSz="1371727" rtl="0" eaLnBrk="1" latinLnBrk="0" hangingPunct="1">
                        <a:defRPr sz="2700" b="1" kern="1200">
                          <a:solidFill>
                            <a:schemeClr val="lt1"/>
                          </a:solidFill>
                          <a:latin typeface="Calibri"/>
                        </a:defRPr>
                      </a:lvl7pPr>
                      <a:lvl8pPr marL="4801048" algn="l" defTabSz="1371727" rtl="0" eaLnBrk="1" latinLnBrk="0" hangingPunct="1">
                        <a:defRPr sz="2700" b="1" kern="1200">
                          <a:solidFill>
                            <a:schemeClr val="lt1"/>
                          </a:solidFill>
                          <a:latin typeface="Calibri"/>
                        </a:defRPr>
                      </a:lvl8pPr>
                      <a:lvl9pPr marL="5486912" algn="l" defTabSz="1371727" rtl="0" eaLnBrk="1" latinLnBrk="0" hangingPunct="1">
                        <a:defRPr sz="2700" b="1" kern="1200">
                          <a:solidFill>
                            <a:schemeClr val="lt1"/>
                          </a:solidFill>
                          <a:latin typeface="Calibri"/>
                        </a:defRPr>
                      </a:lvl9pPr>
                    </a:lstStyle>
                    <a:p>
                      <a:r>
                        <a:rPr lang="en-US" sz="2400" b="1" dirty="0" smtClean="0">
                          <a:solidFill>
                            <a:schemeClr val="bg1"/>
                          </a:solidFill>
                          <a:latin typeface="+mn-lt"/>
                        </a:rPr>
                        <a:t>Product</a:t>
                      </a:r>
                      <a:r>
                        <a:rPr lang="en-US" sz="2400" b="1" baseline="0" dirty="0" smtClean="0">
                          <a:solidFill>
                            <a:schemeClr val="bg1"/>
                          </a:solidFill>
                          <a:latin typeface="+mn-lt"/>
                        </a:rPr>
                        <a:t> Version</a:t>
                      </a:r>
                      <a:endParaRPr lang="en-US" sz="2400" b="1" dirty="0">
                        <a:solidFill>
                          <a:schemeClr val="bg1"/>
                        </a:solidFill>
                        <a:latin typeface="+mn-lt"/>
                      </a:endParaRPr>
                    </a:p>
                  </a:txBody>
                  <a:tcPr/>
                </a:tc>
                <a:tc>
                  <a:txBody>
                    <a:bodyPr/>
                    <a:lstStyle>
                      <a:lvl1pPr marL="0" algn="l" defTabSz="1371727" rtl="0" eaLnBrk="1" latinLnBrk="0" hangingPunct="1">
                        <a:defRPr sz="2700" b="1" kern="1200">
                          <a:solidFill>
                            <a:schemeClr val="lt1"/>
                          </a:solidFill>
                          <a:latin typeface="Calibri"/>
                        </a:defRPr>
                      </a:lvl1pPr>
                      <a:lvl2pPr marL="685864" algn="l" defTabSz="1371727" rtl="0" eaLnBrk="1" latinLnBrk="0" hangingPunct="1">
                        <a:defRPr sz="2700" b="1" kern="1200">
                          <a:solidFill>
                            <a:schemeClr val="lt1"/>
                          </a:solidFill>
                          <a:latin typeface="Calibri"/>
                        </a:defRPr>
                      </a:lvl2pPr>
                      <a:lvl3pPr marL="1371727" algn="l" defTabSz="1371727" rtl="0" eaLnBrk="1" latinLnBrk="0" hangingPunct="1">
                        <a:defRPr sz="2700" b="1" kern="1200">
                          <a:solidFill>
                            <a:schemeClr val="lt1"/>
                          </a:solidFill>
                          <a:latin typeface="Calibri"/>
                        </a:defRPr>
                      </a:lvl3pPr>
                      <a:lvl4pPr marL="2057592" algn="l" defTabSz="1371727" rtl="0" eaLnBrk="1" latinLnBrk="0" hangingPunct="1">
                        <a:defRPr sz="2700" b="1" kern="1200">
                          <a:solidFill>
                            <a:schemeClr val="lt1"/>
                          </a:solidFill>
                          <a:latin typeface="Calibri"/>
                        </a:defRPr>
                      </a:lvl4pPr>
                      <a:lvl5pPr marL="2743456" algn="l" defTabSz="1371727" rtl="0" eaLnBrk="1" latinLnBrk="0" hangingPunct="1">
                        <a:defRPr sz="2700" b="1" kern="1200">
                          <a:solidFill>
                            <a:schemeClr val="lt1"/>
                          </a:solidFill>
                          <a:latin typeface="Calibri"/>
                        </a:defRPr>
                      </a:lvl5pPr>
                      <a:lvl6pPr marL="3429321" algn="l" defTabSz="1371727" rtl="0" eaLnBrk="1" latinLnBrk="0" hangingPunct="1">
                        <a:defRPr sz="2700" b="1" kern="1200">
                          <a:solidFill>
                            <a:schemeClr val="lt1"/>
                          </a:solidFill>
                          <a:latin typeface="Calibri"/>
                        </a:defRPr>
                      </a:lvl6pPr>
                      <a:lvl7pPr marL="4115184" algn="l" defTabSz="1371727" rtl="0" eaLnBrk="1" latinLnBrk="0" hangingPunct="1">
                        <a:defRPr sz="2700" b="1" kern="1200">
                          <a:solidFill>
                            <a:schemeClr val="lt1"/>
                          </a:solidFill>
                          <a:latin typeface="Calibri"/>
                        </a:defRPr>
                      </a:lvl7pPr>
                      <a:lvl8pPr marL="4801048" algn="l" defTabSz="1371727" rtl="0" eaLnBrk="1" latinLnBrk="0" hangingPunct="1">
                        <a:defRPr sz="2700" b="1" kern="1200">
                          <a:solidFill>
                            <a:schemeClr val="lt1"/>
                          </a:solidFill>
                          <a:latin typeface="Calibri"/>
                        </a:defRPr>
                      </a:lvl8pPr>
                      <a:lvl9pPr marL="5486912" algn="l" defTabSz="1371727" rtl="0" eaLnBrk="1" latinLnBrk="0" hangingPunct="1">
                        <a:defRPr sz="2700" b="1" kern="1200">
                          <a:solidFill>
                            <a:schemeClr val="lt1"/>
                          </a:solidFill>
                          <a:latin typeface="Calibri"/>
                        </a:defRPr>
                      </a:lvl9pPr>
                    </a:lstStyle>
                    <a:p>
                      <a:r>
                        <a:rPr lang="en-US" sz="2400" b="1" dirty="0" smtClean="0">
                          <a:solidFill>
                            <a:schemeClr val="bg1"/>
                          </a:solidFill>
                          <a:latin typeface="+mn-lt"/>
                        </a:rPr>
                        <a:t>Microsoft Dynamics AX 2012</a:t>
                      </a:r>
                      <a:endParaRPr lang="en-US" sz="2400" b="1" dirty="0">
                        <a:solidFill>
                          <a:schemeClr val="bg1"/>
                        </a:solidFill>
                        <a:latin typeface="+mn-lt"/>
                      </a:endParaRPr>
                    </a:p>
                  </a:txBody>
                  <a:tcPr/>
                </a:tc>
              </a:tr>
              <a:tr h="560019">
                <a:tc>
                  <a:txBody>
                    <a:bodyPr/>
                    <a:lstStyle/>
                    <a:p>
                      <a:r>
                        <a:rPr lang="en-US" sz="2400" b="1" dirty="0" smtClean="0">
                          <a:solidFill>
                            <a:schemeClr val="bg1"/>
                          </a:solidFill>
                          <a:latin typeface="+mn-lt"/>
                        </a:rPr>
                        <a:t>Website</a:t>
                      </a:r>
                      <a:endParaRPr lang="en-US" sz="2400" b="1" dirty="0">
                        <a:solidFill>
                          <a:schemeClr val="bg1"/>
                        </a:solidFill>
                        <a:latin typeface="+mn-lt"/>
                      </a:endParaRPr>
                    </a:p>
                  </a:txBody>
                  <a:tcPr/>
                </a:tc>
                <a:tc>
                  <a:txBody>
                    <a:bodyPr/>
                    <a:lstStyle/>
                    <a:p>
                      <a:r>
                        <a:rPr lang="en-US" sz="2400" b="1" dirty="0" smtClean="0">
                          <a:solidFill>
                            <a:schemeClr val="bg1"/>
                          </a:solidFill>
                          <a:latin typeface="+mn-lt"/>
                        </a:rPr>
                        <a:t>www.cgulfc.com</a:t>
                      </a:r>
                      <a:endParaRPr lang="en-US" sz="2400" b="1" dirty="0">
                        <a:solidFill>
                          <a:schemeClr val="bg1"/>
                        </a:solidFill>
                        <a:latin typeface="+mn-lt"/>
                      </a:endParaRPr>
                    </a:p>
                  </a:txBody>
                  <a:tcPr/>
                </a:tc>
              </a:tr>
              <a:tr h="560019">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Industry</a:t>
                      </a:r>
                      <a:endParaRPr lang="en-US" sz="2400" b="1" dirty="0">
                        <a:solidFill>
                          <a:schemeClr val="bg1"/>
                        </a:solidFill>
                        <a:latin typeface="+mn-lt"/>
                      </a:endParaRP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baseline="0" dirty="0" smtClean="0">
                          <a:solidFill>
                            <a:schemeClr val="bg1"/>
                          </a:solidFill>
                          <a:latin typeface="+mn-lt"/>
                        </a:rPr>
                        <a:t>Contracting</a:t>
                      </a:r>
                      <a:endParaRPr lang="en-US" sz="2400" b="1" dirty="0">
                        <a:solidFill>
                          <a:schemeClr val="bg1"/>
                        </a:solidFill>
                        <a:latin typeface="+mn-lt"/>
                      </a:endParaRPr>
                    </a:p>
                  </a:txBody>
                  <a:tcPr/>
                </a:tc>
              </a:tr>
              <a:tr h="560019">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Sub</a:t>
                      </a:r>
                      <a:r>
                        <a:rPr lang="en-US" sz="2400" b="1" baseline="0" dirty="0" smtClean="0">
                          <a:solidFill>
                            <a:schemeClr val="bg1"/>
                          </a:solidFill>
                          <a:latin typeface="+mn-lt"/>
                        </a:rPr>
                        <a:t> Industry</a:t>
                      </a:r>
                      <a:endParaRPr lang="en-US" sz="2400" b="1" dirty="0">
                        <a:solidFill>
                          <a:schemeClr val="bg1"/>
                        </a:solidFill>
                        <a:latin typeface="+mn-lt"/>
                      </a:endParaRP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Sub-contracting &amp; General Contracting</a:t>
                      </a:r>
                      <a:endParaRPr lang="en-US" sz="2400" b="1" dirty="0">
                        <a:solidFill>
                          <a:schemeClr val="bg1"/>
                        </a:solidFill>
                        <a:latin typeface="+mn-lt"/>
                      </a:endParaRPr>
                    </a:p>
                  </a:txBody>
                  <a:tcPr/>
                </a:tc>
              </a:tr>
              <a:tr h="1476413">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Modules Implemented</a:t>
                      </a:r>
                      <a:endParaRPr lang="en-US" sz="2400" b="1" dirty="0">
                        <a:solidFill>
                          <a:schemeClr val="bg1"/>
                        </a:solidFill>
                        <a:latin typeface="+mn-lt"/>
                      </a:endParaRP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Finance, Sales (Contracts), Purchase</a:t>
                      </a:r>
                      <a:r>
                        <a:rPr lang="en-US" sz="2400" b="1" baseline="0" dirty="0" smtClean="0">
                          <a:solidFill>
                            <a:schemeClr val="bg1"/>
                          </a:solidFill>
                          <a:latin typeface="+mn-lt"/>
                        </a:rPr>
                        <a:t>, Inventory, Project Accounting, MS Project Server integration, Multi country, Multi currency, Group companies consolidation</a:t>
                      </a:r>
                      <a:endParaRPr lang="en-US" sz="2400" b="1" dirty="0">
                        <a:solidFill>
                          <a:schemeClr val="bg1"/>
                        </a:solidFill>
                        <a:latin typeface="+mn-lt"/>
                      </a:endParaRPr>
                    </a:p>
                  </a:txBody>
                  <a:tcPr/>
                </a:tc>
              </a:tr>
              <a:tr h="560019">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solidFill>
                          <a:latin typeface="+mn-lt"/>
                        </a:rPr>
                        <a:t>Platform</a:t>
                      </a: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solidFill>
                          <a:latin typeface="+mn-lt"/>
                        </a:rPr>
                        <a:t>On</a:t>
                      </a:r>
                      <a:r>
                        <a:rPr lang="en-US" sz="2400" b="1" baseline="0" dirty="0" smtClean="0">
                          <a:solidFill>
                            <a:schemeClr val="bg1"/>
                          </a:solidFill>
                          <a:latin typeface="+mn-lt"/>
                        </a:rPr>
                        <a:t> Premises Server</a:t>
                      </a:r>
                      <a:endParaRPr lang="en-US" sz="2400" b="1" dirty="0" smtClean="0">
                        <a:solidFill>
                          <a:schemeClr val="bg1"/>
                        </a:solidFill>
                        <a:latin typeface="+mn-lt"/>
                      </a:endParaRPr>
                    </a:p>
                  </a:txBody>
                  <a:tcPr/>
                </a:tc>
              </a:tr>
              <a:tr h="1018216">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Implementation Methodology</a:t>
                      </a:r>
                      <a:endParaRPr lang="en-US" sz="2400" b="1" dirty="0">
                        <a:solidFill>
                          <a:schemeClr val="bg1"/>
                        </a:solidFill>
                        <a:latin typeface="+mn-lt"/>
                      </a:endParaRP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solidFill>
                          <a:latin typeface="+mn-lt"/>
                        </a:rPr>
                        <a:t>SureStep</a:t>
                      </a:r>
                    </a:p>
                    <a:p>
                      <a:endParaRPr lang="en-US" sz="2400" b="1" dirty="0">
                        <a:solidFill>
                          <a:schemeClr val="bg1"/>
                        </a:solidFill>
                        <a:latin typeface="+mn-lt"/>
                      </a:endParaRPr>
                    </a:p>
                  </a:txBody>
                  <a:tcPr/>
                </a:tc>
              </a:tr>
            </a:tbl>
          </a:graphicData>
        </a:graphic>
      </p:graphicFrame>
    </p:spTree>
    <p:extLst>
      <p:ext uri="{BB962C8B-B14F-4D97-AF65-F5344CB8AC3E}">
        <p14:creationId xmlns:p14="http://schemas.microsoft.com/office/powerpoint/2010/main" val="2267040527"/>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IN" sz="4950" dirty="0"/>
              <a:t>Terraseis</a:t>
            </a:r>
          </a:p>
        </p:txBody>
      </p:sp>
      <p:graphicFrame>
        <p:nvGraphicFramePr>
          <p:cNvPr id="3" name="Table 2"/>
          <p:cNvGraphicFramePr>
            <a:graphicFrameLocks noGrp="1"/>
          </p:cNvGraphicFramePr>
          <p:nvPr>
            <p:extLst>
              <p:ext uri="{D42A27DB-BD31-4B8C-83A1-F6EECF244321}">
                <p14:modId xmlns:p14="http://schemas.microsoft.com/office/powerpoint/2010/main" val="2453648909"/>
              </p:ext>
            </p:extLst>
          </p:nvPr>
        </p:nvGraphicFramePr>
        <p:xfrm>
          <a:off x="1695450" y="2757310"/>
          <a:ext cx="15231600" cy="5294725"/>
        </p:xfrm>
        <a:graphic>
          <a:graphicData uri="http://schemas.openxmlformats.org/drawingml/2006/table">
            <a:tbl>
              <a:tblPr firstRow="1" bandRow="1">
                <a:tableStyleId>{18603FDC-E32A-4AB5-989C-0864C3EAD2B8}</a:tableStyleId>
              </a:tblPr>
              <a:tblGrid>
                <a:gridCol w="5297210"/>
                <a:gridCol w="9934390"/>
              </a:tblGrid>
              <a:tr h="560019">
                <a:tc>
                  <a:txBody>
                    <a:bodyPr/>
                    <a:lstStyle>
                      <a:lvl1pPr marL="0" algn="l" defTabSz="1371727" rtl="0" eaLnBrk="1" latinLnBrk="0" hangingPunct="1">
                        <a:defRPr sz="2700" b="1" kern="1200">
                          <a:solidFill>
                            <a:schemeClr val="lt1"/>
                          </a:solidFill>
                          <a:latin typeface="Calibri"/>
                        </a:defRPr>
                      </a:lvl1pPr>
                      <a:lvl2pPr marL="685864" algn="l" defTabSz="1371727" rtl="0" eaLnBrk="1" latinLnBrk="0" hangingPunct="1">
                        <a:defRPr sz="2700" b="1" kern="1200">
                          <a:solidFill>
                            <a:schemeClr val="lt1"/>
                          </a:solidFill>
                          <a:latin typeface="Calibri"/>
                        </a:defRPr>
                      </a:lvl2pPr>
                      <a:lvl3pPr marL="1371727" algn="l" defTabSz="1371727" rtl="0" eaLnBrk="1" latinLnBrk="0" hangingPunct="1">
                        <a:defRPr sz="2700" b="1" kern="1200">
                          <a:solidFill>
                            <a:schemeClr val="lt1"/>
                          </a:solidFill>
                          <a:latin typeface="Calibri"/>
                        </a:defRPr>
                      </a:lvl3pPr>
                      <a:lvl4pPr marL="2057592" algn="l" defTabSz="1371727" rtl="0" eaLnBrk="1" latinLnBrk="0" hangingPunct="1">
                        <a:defRPr sz="2700" b="1" kern="1200">
                          <a:solidFill>
                            <a:schemeClr val="lt1"/>
                          </a:solidFill>
                          <a:latin typeface="Calibri"/>
                        </a:defRPr>
                      </a:lvl4pPr>
                      <a:lvl5pPr marL="2743456" algn="l" defTabSz="1371727" rtl="0" eaLnBrk="1" latinLnBrk="0" hangingPunct="1">
                        <a:defRPr sz="2700" b="1" kern="1200">
                          <a:solidFill>
                            <a:schemeClr val="lt1"/>
                          </a:solidFill>
                          <a:latin typeface="Calibri"/>
                        </a:defRPr>
                      </a:lvl5pPr>
                      <a:lvl6pPr marL="3429321" algn="l" defTabSz="1371727" rtl="0" eaLnBrk="1" latinLnBrk="0" hangingPunct="1">
                        <a:defRPr sz="2700" b="1" kern="1200">
                          <a:solidFill>
                            <a:schemeClr val="lt1"/>
                          </a:solidFill>
                          <a:latin typeface="Calibri"/>
                        </a:defRPr>
                      </a:lvl6pPr>
                      <a:lvl7pPr marL="4115184" algn="l" defTabSz="1371727" rtl="0" eaLnBrk="1" latinLnBrk="0" hangingPunct="1">
                        <a:defRPr sz="2700" b="1" kern="1200">
                          <a:solidFill>
                            <a:schemeClr val="lt1"/>
                          </a:solidFill>
                          <a:latin typeface="Calibri"/>
                        </a:defRPr>
                      </a:lvl7pPr>
                      <a:lvl8pPr marL="4801048" algn="l" defTabSz="1371727" rtl="0" eaLnBrk="1" latinLnBrk="0" hangingPunct="1">
                        <a:defRPr sz="2700" b="1" kern="1200">
                          <a:solidFill>
                            <a:schemeClr val="lt1"/>
                          </a:solidFill>
                          <a:latin typeface="Calibri"/>
                        </a:defRPr>
                      </a:lvl8pPr>
                      <a:lvl9pPr marL="5486912" algn="l" defTabSz="1371727" rtl="0" eaLnBrk="1" latinLnBrk="0" hangingPunct="1">
                        <a:defRPr sz="2700" b="1" kern="1200">
                          <a:solidFill>
                            <a:schemeClr val="lt1"/>
                          </a:solidFill>
                          <a:latin typeface="Calibri"/>
                        </a:defRPr>
                      </a:lvl9pPr>
                    </a:lstStyle>
                    <a:p>
                      <a:r>
                        <a:rPr lang="en-US" sz="2400" b="1" dirty="0" smtClean="0">
                          <a:solidFill>
                            <a:schemeClr val="bg1"/>
                          </a:solidFill>
                          <a:latin typeface="+mn-lt"/>
                        </a:rPr>
                        <a:t>Product</a:t>
                      </a:r>
                      <a:r>
                        <a:rPr lang="en-US" sz="2400" b="1" baseline="0" dirty="0" smtClean="0">
                          <a:solidFill>
                            <a:schemeClr val="bg1"/>
                          </a:solidFill>
                          <a:latin typeface="+mn-lt"/>
                        </a:rPr>
                        <a:t> Version</a:t>
                      </a:r>
                      <a:endParaRPr lang="en-US" sz="2400" b="1" dirty="0">
                        <a:solidFill>
                          <a:schemeClr val="bg1"/>
                        </a:solidFill>
                        <a:latin typeface="+mn-lt"/>
                      </a:endParaRPr>
                    </a:p>
                  </a:txBody>
                  <a:tcPr/>
                </a:tc>
                <a:tc>
                  <a:txBody>
                    <a:bodyPr/>
                    <a:lstStyle>
                      <a:lvl1pPr marL="0" algn="l" defTabSz="1371727" rtl="0" eaLnBrk="1" latinLnBrk="0" hangingPunct="1">
                        <a:defRPr sz="2700" b="1" kern="1200">
                          <a:solidFill>
                            <a:schemeClr val="lt1"/>
                          </a:solidFill>
                          <a:latin typeface="Calibri"/>
                        </a:defRPr>
                      </a:lvl1pPr>
                      <a:lvl2pPr marL="685864" algn="l" defTabSz="1371727" rtl="0" eaLnBrk="1" latinLnBrk="0" hangingPunct="1">
                        <a:defRPr sz="2700" b="1" kern="1200">
                          <a:solidFill>
                            <a:schemeClr val="lt1"/>
                          </a:solidFill>
                          <a:latin typeface="Calibri"/>
                        </a:defRPr>
                      </a:lvl2pPr>
                      <a:lvl3pPr marL="1371727" algn="l" defTabSz="1371727" rtl="0" eaLnBrk="1" latinLnBrk="0" hangingPunct="1">
                        <a:defRPr sz="2700" b="1" kern="1200">
                          <a:solidFill>
                            <a:schemeClr val="lt1"/>
                          </a:solidFill>
                          <a:latin typeface="Calibri"/>
                        </a:defRPr>
                      </a:lvl3pPr>
                      <a:lvl4pPr marL="2057592" algn="l" defTabSz="1371727" rtl="0" eaLnBrk="1" latinLnBrk="0" hangingPunct="1">
                        <a:defRPr sz="2700" b="1" kern="1200">
                          <a:solidFill>
                            <a:schemeClr val="lt1"/>
                          </a:solidFill>
                          <a:latin typeface="Calibri"/>
                        </a:defRPr>
                      </a:lvl4pPr>
                      <a:lvl5pPr marL="2743456" algn="l" defTabSz="1371727" rtl="0" eaLnBrk="1" latinLnBrk="0" hangingPunct="1">
                        <a:defRPr sz="2700" b="1" kern="1200">
                          <a:solidFill>
                            <a:schemeClr val="lt1"/>
                          </a:solidFill>
                          <a:latin typeface="Calibri"/>
                        </a:defRPr>
                      </a:lvl5pPr>
                      <a:lvl6pPr marL="3429321" algn="l" defTabSz="1371727" rtl="0" eaLnBrk="1" latinLnBrk="0" hangingPunct="1">
                        <a:defRPr sz="2700" b="1" kern="1200">
                          <a:solidFill>
                            <a:schemeClr val="lt1"/>
                          </a:solidFill>
                          <a:latin typeface="Calibri"/>
                        </a:defRPr>
                      </a:lvl6pPr>
                      <a:lvl7pPr marL="4115184" algn="l" defTabSz="1371727" rtl="0" eaLnBrk="1" latinLnBrk="0" hangingPunct="1">
                        <a:defRPr sz="2700" b="1" kern="1200">
                          <a:solidFill>
                            <a:schemeClr val="lt1"/>
                          </a:solidFill>
                          <a:latin typeface="Calibri"/>
                        </a:defRPr>
                      </a:lvl7pPr>
                      <a:lvl8pPr marL="4801048" algn="l" defTabSz="1371727" rtl="0" eaLnBrk="1" latinLnBrk="0" hangingPunct="1">
                        <a:defRPr sz="2700" b="1" kern="1200">
                          <a:solidFill>
                            <a:schemeClr val="lt1"/>
                          </a:solidFill>
                          <a:latin typeface="Calibri"/>
                        </a:defRPr>
                      </a:lvl8pPr>
                      <a:lvl9pPr marL="5486912" algn="l" defTabSz="1371727" rtl="0" eaLnBrk="1" latinLnBrk="0" hangingPunct="1">
                        <a:defRPr sz="2700" b="1" kern="1200">
                          <a:solidFill>
                            <a:schemeClr val="lt1"/>
                          </a:solidFill>
                          <a:latin typeface="Calibri"/>
                        </a:defRPr>
                      </a:lvl9pPr>
                    </a:lstStyle>
                    <a:p>
                      <a:r>
                        <a:rPr lang="en-US" sz="2400" b="1" dirty="0" smtClean="0">
                          <a:solidFill>
                            <a:schemeClr val="bg1"/>
                          </a:solidFill>
                          <a:latin typeface="+mn-lt"/>
                        </a:rPr>
                        <a:t>Microsoft Dynamics AX (2009)</a:t>
                      </a:r>
                      <a:endParaRPr lang="en-US" sz="2400" b="1" dirty="0">
                        <a:solidFill>
                          <a:schemeClr val="bg1"/>
                        </a:solidFill>
                        <a:latin typeface="+mn-lt"/>
                      </a:endParaRPr>
                    </a:p>
                  </a:txBody>
                  <a:tcPr/>
                </a:tc>
              </a:tr>
              <a:tr h="560019">
                <a:tc>
                  <a:txBody>
                    <a:bodyPr/>
                    <a:lstStyle/>
                    <a:p>
                      <a:r>
                        <a:rPr lang="en-US" sz="2400" b="1" dirty="0" smtClean="0">
                          <a:solidFill>
                            <a:schemeClr val="bg1"/>
                          </a:solidFill>
                          <a:latin typeface="+mn-lt"/>
                        </a:rPr>
                        <a:t>Website</a:t>
                      </a:r>
                      <a:endParaRPr lang="en-US" sz="2400" b="1" dirty="0">
                        <a:solidFill>
                          <a:schemeClr val="bg1"/>
                        </a:solidFill>
                        <a:latin typeface="+mn-lt"/>
                      </a:endParaRPr>
                    </a:p>
                  </a:txBody>
                  <a:tcPr/>
                </a:tc>
                <a:tc>
                  <a:txBody>
                    <a:bodyPr/>
                    <a:lstStyle/>
                    <a:p>
                      <a:r>
                        <a:rPr lang="en-US" sz="2400" b="1" dirty="0" smtClean="0">
                          <a:solidFill>
                            <a:schemeClr val="bg1"/>
                          </a:solidFill>
                          <a:latin typeface="+mn-lt"/>
                        </a:rPr>
                        <a:t>www.terraseis.com</a:t>
                      </a:r>
                      <a:endParaRPr lang="en-US" sz="2400" b="1" dirty="0">
                        <a:solidFill>
                          <a:schemeClr val="bg1"/>
                        </a:solidFill>
                        <a:latin typeface="+mn-lt"/>
                      </a:endParaRPr>
                    </a:p>
                  </a:txBody>
                  <a:tcPr/>
                </a:tc>
              </a:tr>
              <a:tr h="560019">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Industry</a:t>
                      </a:r>
                      <a:endParaRPr lang="en-US" sz="2400" b="1" dirty="0">
                        <a:solidFill>
                          <a:schemeClr val="bg1"/>
                        </a:solidFill>
                        <a:latin typeface="+mn-lt"/>
                      </a:endParaRP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baseline="0" dirty="0" smtClean="0">
                          <a:solidFill>
                            <a:schemeClr val="bg1"/>
                          </a:solidFill>
                          <a:latin typeface="+mn-lt"/>
                        </a:rPr>
                        <a:t>Oil &amp; Gas</a:t>
                      </a:r>
                      <a:endParaRPr lang="en-US" sz="2400" b="1" dirty="0">
                        <a:solidFill>
                          <a:schemeClr val="bg1"/>
                        </a:solidFill>
                        <a:latin typeface="+mn-lt"/>
                      </a:endParaRPr>
                    </a:p>
                  </a:txBody>
                  <a:tcPr/>
                </a:tc>
              </a:tr>
              <a:tr h="560019">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Sub</a:t>
                      </a:r>
                      <a:r>
                        <a:rPr lang="en-US" sz="2400" b="1" baseline="0" dirty="0" smtClean="0">
                          <a:solidFill>
                            <a:schemeClr val="bg1"/>
                          </a:solidFill>
                          <a:latin typeface="+mn-lt"/>
                        </a:rPr>
                        <a:t> Industry</a:t>
                      </a:r>
                      <a:endParaRPr lang="en-US" sz="2400" b="1" dirty="0">
                        <a:solidFill>
                          <a:schemeClr val="bg1"/>
                        </a:solidFill>
                        <a:latin typeface="+mn-lt"/>
                      </a:endParaRP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pPr marL="0" marR="0" indent="0" algn="l" defTabSz="1371727" rtl="0" eaLnBrk="1" fontAlgn="auto" latinLnBrk="0" hangingPunct="1">
                        <a:lnSpc>
                          <a:spcPct val="100000"/>
                        </a:lnSpc>
                        <a:spcBef>
                          <a:spcPts val="0"/>
                        </a:spcBef>
                        <a:spcAft>
                          <a:spcPts val="0"/>
                        </a:spcAft>
                        <a:buClrTx/>
                        <a:buSzTx/>
                        <a:buFontTx/>
                        <a:buNone/>
                        <a:tabLst/>
                        <a:defRPr/>
                      </a:pPr>
                      <a:r>
                        <a:rPr lang="en-US" sz="2400" b="1" baseline="0" dirty="0" smtClean="0">
                          <a:solidFill>
                            <a:schemeClr val="bg1"/>
                          </a:solidFill>
                          <a:latin typeface="+mn-lt"/>
                        </a:rPr>
                        <a:t>Exploration, </a:t>
                      </a:r>
                      <a:r>
                        <a:rPr lang="en-US" sz="2400" b="1" dirty="0" smtClean="0">
                          <a:solidFill>
                            <a:schemeClr val="bg1"/>
                          </a:solidFill>
                          <a:latin typeface="+mn-lt"/>
                        </a:rPr>
                        <a:t>Geo-physical</a:t>
                      </a:r>
                      <a:endParaRPr lang="en-US" sz="2400" b="1" dirty="0">
                        <a:solidFill>
                          <a:schemeClr val="bg1"/>
                        </a:solidFill>
                        <a:latin typeface="+mn-lt"/>
                      </a:endParaRPr>
                    </a:p>
                  </a:txBody>
                  <a:tcPr/>
                </a:tc>
              </a:tr>
              <a:tr h="1476414">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Modules Implemented</a:t>
                      </a:r>
                      <a:endParaRPr lang="en-US" sz="2400" b="1" dirty="0">
                        <a:solidFill>
                          <a:schemeClr val="bg1"/>
                        </a:solidFill>
                        <a:latin typeface="+mn-lt"/>
                      </a:endParaRP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Projects</a:t>
                      </a:r>
                      <a:r>
                        <a:rPr lang="en-US" sz="2400" b="1" baseline="0" dirty="0" smtClean="0">
                          <a:solidFill>
                            <a:schemeClr val="bg1"/>
                          </a:solidFill>
                          <a:latin typeface="+mn-lt"/>
                        </a:rPr>
                        <a:t> , </a:t>
                      </a:r>
                      <a:r>
                        <a:rPr lang="en-US" sz="2400" b="1" dirty="0" smtClean="0">
                          <a:solidFill>
                            <a:schemeClr val="bg1"/>
                          </a:solidFill>
                          <a:latin typeface="+mn-lt"/>
                        </a:rPr>
                        <a:t>Finance, Sales, Purchase</a:t>
                      </a:r>
                      <a:r>
                        <a:rPr lang="en-US" sz="2400" b="1" baseline="0" dirty="0" smtClean="0">
                          <a:solidFill>
                            <a:schemeClr val="bg1"/>
                          </a:solidFill>
                          <a:latin typeface="+mn-lt"/>
                        </a:rPr>
                        <a:t>, Inventory,  Project Accounting  Multi country, Multi currency, Group Companies Consolidation</a:t>
                      </a:r>
                      <a:endParaRPr lang="en-US" sz="2400" b="1" dirty="0">
                        <a:solidFill>
                          <a:schemeClr val="bg1"/>
                        </a:solidFill>
                        <a:latin typeface="+mn-lt"/>
                      </a:endParaRPr>
                    </a:p>
                  </a:txBody>
                  <a:tcPr/>
                </a:tc>
              </a:tr>
              <a:tr h="560019">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solidFill>
                          <a:latin typeface="+mn-lt"/>
                        </a:rPr>
                        <a:t>Platform</a:t>
                      </a: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solidFill>
                          <a:latin typeface="+mn-lt"/>
                        </a:rPr>
                        <a:t>On</a:t>
                      </a:r>
                      <a:r>
                        <a:rPr lang="en-US" sz="2400" b="1" baseline="0" dirty="0" smtClean="0">
                          <a:solidFill>
                            <a:schemeClr val="bg1"/>
                          </a:solidFill>
                          <a:latin typeface="+mn-lt"/>
                        </a:rPr>
                        <a:t> Cloud</a:t>
                      </a:r>
                      <a:endParaRPr lang="en-US" sz="2400" b="1" dirty="0" smtClean="0">
                        <a:solidFill>
                          <a:schemeClr val="bg1"/>
                        </a:solidFill>
                        <a:latin typeface="+mn-lt"/>
                      </a:endParaRPr>
                    </a:p>
                  </a:txBody>
                  <a:tcPr/>
                </a:tc>
              </a:tr>
              <a:tr h="1018216">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Implementation Methodology</a:t>
                      </a:r>
                      <a:endParaRPr lang="en-US" sz="2400" b="1" dirty="0">
                        <a:solidFill>
                          <a:schemeClr val="bg1"/>
                        </a:solidFill>
                        <a:latin typeface="+mn-lt"/>
                      </a:endParaRP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solidFill>
                          <a:latin typeface="+mn-lt"/>
                        </a:rPr>
                        <a:t>SureStep</a:t>
                      </a:r>
                    </a:p>
                    <a:p>
                      <a:endParaRPr lang="en-US" sz="2400" b="1" dirty="0">
                        <a:solidFill>
                          <a:schemeClr val="bg1"/>
                        </a:solidFill>
                        <a:latin typeface="+mn-lt"/>
                      </a:endParaRPr>
                    </a:p>
                  </a:txBody>
                  <a:tcPr/>
                </a:tc>
              </a:tr>
            </a:tbl>
          </a:graphicData>
        </a:graphic>
      </p:graphicFrame>
    </p:spTree>
    <p:extLst>
      <p:ext uri="{BB962C8B-B14F-4D97-AF65-F5344CB8AC3E}">
        <p14:creationId xmlns:p14="http://schemas.microsoft.com/office/powerpoint/2010/main" val="4062160197"/>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871" y="1371601"/>
            <a:ext cx="16727876" cy="685572"/>
          </a:xfrm>
        </p:spPr>
        <p:txBody>
          <a:bodyPr/>
          <a:lstStyle/>
          <a:p>
            <a:r>
              <a:rPr lang="en-IN" sz="4950" dirty="0" smtClean="0"/>
              <a:t>Alam Steel</a:t>
            </a:r>
            <a:endParaRPr lang="en-IN" sz="4950" dirty="0"/>
          </a:p>
        </p:txBody>
      </p:sp>
      <p:graphicFrame>
        <p:nvGraphicFramePr>
          <p:cNvPr id="3" name="Table 2"/>
          <p:cNvGraphicFramePr>
            <a:graphicFrameLocks noGrp="1"/>
          </p:cNvGraphicFramePr>
          <p:nvPr>
            <p:extLst>
              <p:ext uri="{D42A27DB-BD31-4B8C-83A1-F6EECF244321}">
                <p14:modId xmlns:p14="http://schemas.microsoft.com/office/powerpoint/2010/main" val="3097611316"/>
              </p:ext>
            </p:extLst>
          </p:nvPr>
        </p:nvGraphicFramePr>
        <p:xfrm>
          <a:off x="1695450" y="2623960"/>
          <a:ext cx="15231600" cy="5294725"/>
        </p:xfrm>
        <a:graphic>
          <a:graphicData uri="http://schemas.openxmlformats.org/drawingml/2006/table">
            <a:tbl>
              <a:tblPr firstRow="1" bandRow="1">
                <a:tableStyleId>{638B1855-1B75-4FBE-930C-398BA8C253C6}</a:tableStyleId>
              </a:tblPr>
              <a:tblGrid>
                <a:gridCol w="5297210"/>
                <a:gridCol w="9934390"/>
              </a:tblGrid>
              <a:tr h="560019">
                <a:tc>
                  <a:txBody>
                    <a:bodyPr/>
                    <a:lstStyle>
                      <a:lvl1pPr marL="0" algn="l" defTabSz="1371727" rtl="0" eaLnBrk="1" latinLnBrk="0" hangingPunct="1">
                        <a:defRPr sz="2700" b="1" kern="1200">
                          <a:solidFill>
                            <a:schemeClr val="lt1"/>
                          </a:solidFill>
                          <a:latin typeface="Calibri"/>
                        </a:defRPr>
                      </a:lvl1pPr>
                      <a:lvl2pPr marL="685864" algn="l" defTabSz="1371727" rtl="0" eaLnBrk="1" latinLnBrk="0" hangingPunct="1">
                        <a:defRPr sz="2700" b="1" kern="1200">
                          <a:solidFill>
                            <a:schemeClr val="lt1"/>
                          </a:solidFill>
                          <a:latin typeface="Calibri"/>
                        </a:defRPr>
                      </a:lvl2pPr>
                      <a:lvl3pPr marL="1371727" algn="l" defTabSz="1371727" rtl="0" eaLnBrk="1" latinLnBrk="0" hangingPunct="1">
                        <a:defRPr sz="2700" b="1" kern="1200">
                          <a:solidFill>
                            <a:schemeClr val="lt1"/>
                          </a:solidFill>
                          <a:latin typeface="Calibri"/>
                        </a:defRPr>
                      </a:lvl3pPr>
                      <a:lvl4pPr marL="2057592" algn="l" defTabSz="1371727" rtl="0" eaLnBrk="1" latinLnBrk="0" hangingPunct="1">
                        <a:defRPr sz="2700" b="1" kern="1200">
                          <a:solidFill>
                            <a:schemeClr val="lt1"/>
                          </a:solidFill>
                          <a:latin typeface="Calibri"/>
                        </a:defRPr>
                      </a:lvl4pPr>
                      <a:lvl5pPr marL="2743456" algn="l" defTabSz="1371727" rtl="0" eaLnBrk="1" latinLnBrk="0" hangingPunct="1">
                        <a:defRPr sz="2700" b="1" kern="1200">
                          <a:solidFill>
                            <a:schemeClr val="lt1"/>
                          </a:solidFill>
                          <a:latin typeface="Calibri"/>
                        </a:defRPr>
                      </a:lvl5pPr>
                      <a:lvl6pPr marL="3429321" algn="l" defTabSz="1371727" rtl="0" eaLnBrk="1" latinLnBrk="0" hangingPunct="1">
                        <a:defRPr sz="2700" b="1" kern="1200">
                          <a:solidFill>
                            <a:schemeClr val="lt1"/>
                          </a:solidFill>
                          <a:latin typeface="Calibri"/>
                        </a:defRPr>
                      </a:lvl6pPr>
                      <a:lvl7pPr marL="4115184" algn="l" defTabSz="1371727" rtl="0" eaLnBrk="1" latinLnBrk="0" hangingPunct="1">
                        <a:defRPr sz="2700" b="1" kern="1200">
                          <a:solidFill>
                            <a:schemeClr val="lt1"/>
                          </a:solidFill>
                          <a:latin typeface="Calibri"/>
                        </a:defRPr>
                      </a:lvl7pPr>
                      <a:lvl8pPr marL="4801048" algn="l" defTabSz="1371727" rtl="0" eaLnBrk="1" latinLnBrk="0" hangingPunct="1">
                        <a:defRPr sz="2700" b="1" kern="1200">
                          <a:solidFill>
                            <a:schemeClr val="lt1"/>
                          </a:solidFill>
                          <a:latin typeface="Calibri"/>
                        </a:defRPr>
                      </a:lvl8pPr>
                      <a:lvl9pPr marL="5486912" algn="l" defTabSz="1371727" rtl="0" eaLnBrk="1" latinLnBrk="0" hangingPunct="1">
                        <a:defRPr sz="2700" b="1" kern="1200">
                          <a:solidFill>
                            <a:schemeClr val="lt1"/>
                          </a:solidFill>
                          <a:latin typeface="Calibri"/>
                        </a:defRPr>
                      </a:lvl9pPr>
                    </a:lstStyle>
                    <a:p>
                      <a:r>
                        <a:rPr lang="en-US" sz="2400" b="1" dirty="0" smtClean="0">
                          <a:solidFill>
                            <a:schemeClr val="bg1"/>
                          </a:solidFill>
                          <a:latin typeface="+mn-lt"/>
                        </a:rPr>
                        <a:t>Product</a:t>
                      </a:r>
                      <a:r>
                        <a:rPr lang="en-US" sz="2400" b="1" baseline="0" dirty="0" smtClean="0">
                          <a:solidFill>
                            <a:schemeClr val="bg1"/>
                          </a:solidFill>
                          <a:latin typeface="+mn-lt"/>
                        </a:rPr>
                        <a:t> Version</a:t>
                      </a:r>
                      <a:endParaRPr lang="en-US" sz="2400" b="1" dirty="0">
                        <a:solidFill>
                          <a:schemeClr val="bg1"/>
                        </a:solidFill>
                        <a:latin typeface="+mn-lt"/>
                      </a:endParaRPr>
                    </a:p>
                  </a:txBody>
                  <a:tcPr/>
                </a:tc>
                <a:tc>
                  <a:txBody>
                    <a:bodyPr/>
                    <a:lstStyle>
                      <a:lvl1pPr marL="0" algn="l" defTabSz="1371727" rtl="0" eaLnBrk="1" latinLnBrk="0" hangingPunct="1">
                        <a:defRPr sz="2700" b="1" kern="1200">
                          <a:solidFill>
                            <a:schemeClr val="lt1"/>
                          </a:solidFill>
                          <a:latin typeface="Calibri"/>
                        </a:defRPr>
                      </a:lvl1pPr>
                      <a:lvl2pPr marL="685864" algn="l" defTabSz="1371727" rtl="0" eaLnBrk="1" latinLnBrk="0" hangingPunct="1">
                        <a:defRPr sz="2700" b="1" kern="1200">
                          <a:solidFill>
                            <a:schemeClr val="lt1"/>
                          </a:solidFill>
                          <a:latin typeface="Calibri"/>
                        </a:defRPr>
                      </a:lvl2pPr>
                      <a:lvl3pPr marL="1371727" algn="l" defTabSz="1371727" rtl="0" eaLnBrk="1" latinLnBrk="0" hangingPunct="1">
                        <a:defRPr sz="2700" b="1" kern="1200">
                          <a:solidFill>
                            <a:schemeClr val="lt1"/>
                          </a:solidFill>
                          <a:latin typeface="Calibri"/>
                        </a:defRPr>
                      </a:lvl3pPr>
                      <a:lvl4pPr marL="2057592" algn="l" defTabSz="1371727" rtl="0" eaLnBrk="1" latinLnBrk="0" hangingPunct="1">
                        <a:defRPr sz="2700" b="1" kern="1200">
                          <a:solidFill>
                            <a:schemeClr val="lt1"/>
                          </a:solidFill>
                          <a:latin typeface="Calibri"/>
                        </a:defRPr>
                      </a:lvl4pPr>
                      <a:lvl5pPr marL="2743456" algn="l" defTabSz="1371727" rtl="0" eaLnBrk="1" latinLnBrk="0" hangingPunct="1">
                        <a:defRPr sz="2700" b="1" kern="1200">
                          <a:solidFill>
                            <a:schemeClr val="lt1"/>
                          </a:solidFill>
                          <a:latin typeface="Calibri"/>
                        </a:defRPr>
                      </a:lvl5pPr>
                      <a:lvl6pPr marL="3429321" algn="l" defTabSz="1371727" rtl="0" eaLnBrk="1" latinLnBrk="0" hangingPunct="1">
                        <a:defRPr sz="2700" b="1" kern="1200">
                          <a:solidFill>
                            <a:schemeClr val="lt1"/>
                          </a:solidFill>
                          <a:latin typeface="Calibri"/>
                        </a:defRPr>
                      </a:lvl6pPr>
                      <a:lvl7pPr marL="4115184" algn="l" defTabSz="1371727" rtl="0" eaLnBrk="1" latinLnBrk="0" hangingPunct="1">
                        <a:defRPr sz="2700" b="1" kern="1200">
                          <a:solidFill>
                            <a:schemeClr val="lt1"/>
                          </a:solidFill>
                          <a:latin typeface="Calibri"/>
                        </a:defRPr>
                      </a:lvl7pPr>
                      <a:lvl8pPr marL="4801048" algn="l" defTabSz="1371727" rtl="0" eaLnBrk="1" latinLnBrk="0" hangingPunct="1">
                        <a:defRPr sz="2700" b="1" kern="1200">
                          <a:solidFill>
                            <a:schemeClr val="lt1"/>
                          </a:solidFill>
                          <a:latin typeface="Calibri"/>
                        </a:defRPr>
                      </a:lvl8pPr>
                      <a:lvl9pPr marL="5486912" algn="l" defTabSz="1371727" rtl="0" eaLnBrk="1" latinLnBrk="0" hangingPunct="1">
                        <a:defRPr sz="2700" b="1" kern="1200">
                          <a:solidFill>
                            <a:schemeClr val="lt1"/>
                          </a:solidFill>
                          <a:latin typeface="Calibri"/>
                        </a:defRPr>
                      </a:lvl9pPr>
                    </a:lstStyle>
                    <a:p>
                      <a:r>
                        <a:rPr lang="en-US" sz="2400" b="1" dirty="0" smtClean="0">
                          <a:solidFill>
                            <a:schemeClr val="bg1"/>
                          </a:solidFill>
                          <a:latin typeface="+mn-lt"/>
                        </a:rPr>
                        <a:t>Microsoft Dynamics AX 2012</a:t>
                      </a:r>
                      <a:endParaRPr lang="en-US" sz="2400" b="1" dirty="0">
                        <a:solidFill>
                          <a:schemeClr val="bg1"/>
                        </a:solidFill>
                        <a:latin typeface="+mn-lt"/>
                      </a:endParaRPr>
                    </a:p>
                  </a:txBody>
                  <a:tcPr/>
                </a:tc>
              </a:tr>
              <a:tr h="560019">
                <a:tc>
                  <a:txBody>
                    <a:bodyPr/>
                    <a:lstStyle/>
                    <a:p>
                      <a:r>
                        <a:rPr lang="en-US" sz="2400" b="1" dirty="0" smtClean="0">
                          <a:solidFill>
                            <a:schemeClr val="bg1"/>
                          </a:solidFill>
                          <a:latin typeface="+mn-lt"/>
                        </a:rPr>
                        <a:t>Website</a:t>
                      </a:r>
                      <a:endParaRPr lang="en-US" sz="2400" b="1" dirty="0">
                        <a:solidFill>
                          <a:schemeClr val="bg1"/>
                        </a:solidFill>
                        <a:latin typeface="+mn-lt"/>
                      </a:endParaRPr>
                    </a:p>
                  </a:txBody>
                  <a:tcPr/>
                </a:tc>
                <a:tc>
                  <a:txBody>
                    <a:bodyPr/>
                    <a:lstStyle/>
                    <a:p>
                      <a:r>
                        <a:rPr lang="en-US" sz="2400" b="1" dirty="0" smtClean="0">
                          <a:solidFill>
                            <a:schemeClr val="bg1"/>
                          </a:solidFill>
                          <a:latin typeface="+mn-lt"/>
                        </a:rPr>
                        <a:t>www.alamsteel.co</a:t>
                      </a:r>
                      <a:endParaRPr lang="en-US" sz="2400" b="1" dirty="0">
                        <a:solidFill>
                          <a:schemeClr val="bg1"/>
                        </a:solidFill>
                        <a:latin typeface="+mn-lt"/>
                      </a:endParaRPr>
                    </a:p>
                  </a:txBody>
                  <a:tcPr/>
                </a:tc>
              </a:tr>
              <a:tr h="560019">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Industry</a:t>
                      </a:r>
                      <a:endParaRPr lang="en-US" sz="2400" b="1" dirty="0">
                        <a:solidFill>
                          <a:schemeClr val="bg1"/>
                        </a:solidFill>
                        <a:latin typeface="+mn-lt"/>
                      </a:endParaRP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baseline="0" dirty="0" smtClean="0">
                          <a:solidFill>
                            <a:schemeClr val="bg1"/>
                          </a:solidFill>
                          <a:latin typeface="+mn-lt"/>
                        </a:rPr>
                        <a:t>Projects</a:t>
                      </a:r>
                      <a:endParaRPr lang="en-US" sz="2400" b="1" dirty="0">
                        <a:solidFill>
                          <a:schemeClr val="bg1"/>
                        </a:solidFill>
                        <a:latin typeface="+mn-lt"/>
                      </a:endParaRPr>
                    </a:p>
                  </a:txBody>
                  <a:tcPr/>
                </a:tc>
              </a:tr>
              <a:tr h="560019">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Sub</a:t>
                      </a:r>
                      <a:r>
                        <a:rPr lang="en-US" sz="2400" b="1" baseline="0" dirty="0" smtClean="0">
                          <a:solidFill>
                            <a:schemeClr val="bg1"/>
                          </a:solidFill>
                          <a:latin typeface="+mn-lt"/>
                        </a:rPr>
                        <a:t> Industry</a:t>
                      </a:r>
                      <a:endParaRPr lang="en-US" sz="2400" b="1" dirty="0">
                        <a:solidFill>
                          <a:schemeClr val="bg1"/>
                        </a:solidFill>
                        <a:latin typeface="+mn-lt"/>
                      </a:endParaRP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pPr marL="0" marR="0" indent="0" algn="l" defTabSz="1371727" rtl="0" eaLnBrk="1" fontAlgn="auto" latinLnBrk="0" hangingPunct="1">
                        <a:lnSpc>
                          <a:spcPct val="100000"/>
                        </a:lnSpc>
                        <a:spcBef>
                          <a:spcPts val="0"/>
                        </a:spcBef>
                        <a:spcAft>
                          <a:spcPts val="0"/>
                        </a:spcAft>
                        <a:buClrTx/>
                        <a:buSzTx/>
                        <a:buFontTx/>
                        <a:buNone/>
                        <a:tabLst/>
                        <a:defRPr/>
                      </a:pPr>
                      <a:r>
                        <a:rPr lang="en-US" sz="2400" b="1" baseline="0" dirty="0" smtClean="0">
                          <a:solidFill>
                            <a:schemeClr val="bg1"/>
                          </a:solidFill>
                          <a:latin typeface="+mn-lt"/>
                        </a:rPr>
                        <a:t>Fabrication, Sub-Contracting</a:t>
                      </a:r>
                      <a:endParaRPr lang="en-US" sz="2400" b="1" dirty="0">
                        <a:solidFill>
                          <a:schemeClr val="bg1"/>
                        </a:solidFill>
                        <a:latin typeface="+mn-lt"/>
                      </a:endParaRPr>
                    </a:p>
                  </a:txBody>
                  <a:tcPr/>
                </a:tc>
              </a:tr>
              <a:tr h="1476414">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Modules Implemented</a:t>
                      </a:r>
                      <a:endParaRPr lang="en-US" sz="2400" b="1" dirty="0">
                        <a:solidFill>
                          <a:schemeClr val="bg1"/>
                        </a:solidFill>
                        <a:latin typeface="+mn-lt"/>
                      </a:endParaRP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Projects</a:t>
                      </a:r>
                      <a:r>
                        <a:rPr lang="en-US" sz="2400" b="1" baseline="0" dirty="0" smtClean="0">
                          <a:solidFill>
                            <a:schemeClr val="bg1"/>
                          </a:solidFill>
                          <a:latin typeface="+mn-lt"/>
                        </a:rPr>
                        <a:t> , </a:t>
                      </a:r>
                      <a:r>
                        <a:rPr lang="en-US" sz="2400" b="1" dirty="0" smtClean="0">
                          <a:solidFill>
                            <a:schemeClr val="bg1"/>
                          </a:solidFill>
                          <a:latin typeface="+mn-lt"/>
                        </a:rPr>
                        <a:t>Finance, Sales, Purchase</a:t>
                      </a:r>
                      <a:r>
                        <a:rPr lang="en-US" sz="2400" b="1" baseline="0" dirty="0" smtClean="0">
                          <a:solidFill>
                            <a:schemeClr val="bg1"/>
                          </a:solidFill>
                          <a:latin typeface="+mn-lt"/>
                        </a:rPr>
                        <a:t>, Inventory,  Project Accounting  Multi country, Multi currency, Group companies consolidation</a:t>
                      </a:r>
                      <a:endParaRPr lang="en-US" sz="2400" b="1" dirty="0">
                        <a:solidFill>
                          <a:schemeClr val="bg1"/>
                        </a:solidFill>
                        <a:latin typeface="+mn-lt"/>
                      </a:endParaRPr>
                    </a:p>
                  </a:txBody>
                  <a:tcPr/>
                </a:tc>
              </a:tr>
              <a:tr h="560019">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solidFill>
                          <a:latin typeface="+mn-lt"/>
                        </a:rPr>
                        <a:t>Platform</a:t>
                      </a: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solidFill>
                          <a:latin typeface="+mn-lt"/>
                        </a:rPr>
                        <a:t>On Premise</a:t>
                      </a:r>
                    </a:p>
                  </a:txBody>
                  <a:tcPr/>
                </a:tc>
              </a:tr>
              <a:tr h="1018216">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r>
                        <a:rPr lang="en-US" sz="2400" b="1" dirty="0" smtClean="0">
                          <a:solidFill>
                            <a:schemeClr val="bg1"/>
                          </a:solidFill>
                          <a:latin typeface="+mn-lt"/>
                        </a:rPr>
                        <a:t>Implementation Methodology</a:t>
                      </a:r>
                      <a:endParaRPr lang="en-US" sz="2400" b="1" dirty="0">
                        <a:solidFill>
                          <a:schemeClr val="bg1"/>
                        </a:solidFill>
                        <a:latin typeface="+mn-lt"/>
                      </a:endParaRPr>
                    </a:p>
                  </a:txBody>
                  <a:tcPr/>
                </a:tc>
                <a:tc>
                  <a:txBody>
                    <a:bodyPr/>
                    <a:lstStyle>
                      <a:lvl1pPr marL="0" algn="l" defTabSz="1371727" rtl="0" eaLnBrk="1" latinLnBrk="0" hangingPunct="1">
                        <a:defRPr sz="2700" kern="1200">
                          <a:solidFill>
                            <a:schemeClr val="dk1"/>
                          </a:solidFill>
                          <a:latin typeface="Calibri"/>
                        </a:defRPr>
                      </a:lvl1pPr>
                      <a:lvl2pPr marL="685864" algn="l" defTabSz="1371727" rtl="0" eaLnBrk="1" latinLnBrk="0" hangingPunct="1">
                        <a:defRPr sz="2700" kern="1200">
                          <a:solidFill>
                            <a:schemeClr val="dk1"/>
                          </a:solidFill>
                          <a:latin typeface="Calibri"/>
                        </a:defRPr>
                      </a:lvl2pPr>
                      <a:lvl3pPr marL="1371727" algn="l" defTabSz="1371727" rtl="0" eaLnBrk="1" latinLnBrk="0" hangingPunct="1">
                        <a:defRPr sz="2700" kern="1200">
                          <a:solidFill>
                            <a:schemeClr val="dk1"/>
                          </a:solidFill>
                          <a:latin typeface="Calibri"/>
                        </a:defRPr>
                      </a:lvl3pPr>
                      <a:lvl4pPr marL="2057592" algn="l" defTabSz="1371727" rtl="0" eaLnBrk="1" latinLnBrk="0" hangingPunct="1">
                        <a:defRPr sz="2700" kern="1200">
                          <a:solidFill>
                            <a:schemeClr val="dk1"/>
                          </a:solidFill>
                          <a:latin typeface="Calibri"/>
                        </a:defRPr>
                      </a:lvl4pPr>
                      <a:lvl5pPr marL="2743456" algn="l" defTabSz="1371727" rtl="0" eaLnBrk="1" latinLnBrk="0" hangingPunct="1">
                        <a:defRPr sz="2700" kern="1200">
                          <a:solidFill>
                            <a:schemeClr val="dk1"/>
                          </a:solidFill>
                          <a:latin typeface="Calibri"/>
                        </a:defRPr>
                      </a:lvl5pPr>
                      <a:lvl6pPr marL="3429321" algn="l" defTabSz="1371727" rtl="0" eaLnBrk="1" latinLnBrk="0" hangingPunct="1">
                        <a:defRPr sz="2700" kern="1200">
                          <a:solidFill>
                            <a:schemeClr val="dk1"/>
                          </a:solidFill>
                          <a:latin typeface="Calibri"/>
                        </a:defRPr>
                      </a:lvl6pPr>
                      <a:lvl7pPr marL="4115184" algn="l" defTabSz="1371727" rtl="0" eaLnBrk="1" latinLnBrk="0" hangingPunct="1">
                        <a:defRPr sz="2700" kern="1200">
                          <a:solidFill>
                            <a:schemeClr val="dk1"/>
                          </a:solidFill>
                          <a:latin typeface="Calibri"/>
                        </a:defRPr>
                      </a:lvl7pPr>
                      <a:lvl8pPr marL="4801048" algn="l" defTabSz="1371727" rtl="0" eaLnBrk="1" latinLnBrk="0" hangingPunct="1">
                        <a:defRPr sz="2700" kern="1200">
                          <a:solidFill>
                            <a:schemeClr val="dk1"/>
                          </a:solidFill>
                          <a:latin typeface="Calibri"/>
                        </a:defRPr>
                      </a:lvl8pPr>
                      <a:lvl9pPr marL="5486912" algn="l" defTabSz="1371727" rtl="0" eaLnBrk="1" latinLnBrk="0" hangingPunct="1">
                        <a:defRPr sz="27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solidFill>
                          <a:latin typeface="+mn-lt"/>
                        </a:rPr>
                        <a:t>SureStep</a:t>
                      </a:r>
                    </a:p>
                    <a:p>
                      <a:endParaRPr lang="en-US" sz="2400" b="1" dirty="0">
                        <a:solidFill>
                          <a:schemeClr val="bg1"/>
                        </a:solidFill>
                        <a:latin typeface="+mn-lt"/>
                      </a:endParaRPr>
                    </a:p>
                  </a:txBody>
                  <a:tcPr/>
                </a:tc>
              </a:tr>
            </a:tbl>
          </a:graphicData>
        </a:graphic>
      </p:graphicFrame>
    </p:spTree>
    <p:extLst>
      <p:ext uri="{BB962C8B-B14F-4D97-AF65-F5344CB8AC3E}">
        <p14:creationId xmlns:p14="http://schemas.microsoft.com/office/powerpoint/2010/main" val="451999747"/>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2"/>
          <p:cNvSpPr>
            <a:spLocks noGrp="1"/>
          </p:cNvSpPr>
          <p:nvPr/>
        </p:nvSpPr>
        <p:spPr>
          <a:xfrm>
            <a:off x="780062" y="1415182"/>
            <a:ext cx="16727876" cy="685572"/>
          </a:xfrm>
          <a:prstGeom prst="rect">
            <a:avLst/>
          </a:prstGeom>
        </p:spPr>
        <p:txBody>
          <a:bodyPr vert="horz" wrap="square" lIns="0" tIns="0" rIns="0" bIns="0" rtlCol="0" anchor="t">
            <a:spAutoFit/>
          </a:bodyPr>
          <a:lstStyle>
            <a:lvl1pPr algn="l" defTabSz="1371089" rtl="0" eaLnBrk="1" latinLnBrk="0" hangingPunct="1">
              <a:lnSpc>
                <a:spcPct val="90000"/>
              </a:lnSpc>
              <a:spcBef>
                <a:spcPct val="0"/>
              </a:spcBef>
              <a:buNone/>
              <a:defRPr lang="en-US" sz="4950" b="0" kern="1200" cap="none" spc="-100" baseline="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dirty="0" smtClean="0"/>
              <a:t>Why CEM?</a:t>
            </a:r>
            <a:endParaRPr lang="en-US" dirty="0">
              <a:gradFill flip="none" rotWithShape="1">
                <a:gsLst>
                  <a:gs pos="0">
                    <a:schemeClr val="accent2"/>
                  </a:gs>
                  <a:gs pos="100000">
                    <a:schemeClr val="accent2"/>
                  </a:gs>
                </a:gsLst>
                <a:lin ang="5400000" scaled="0"/>
                <a:tileRect/>
              </a:gradFill>
              <a:latin typeface="+mn-lt"/>
            </a:endParaRPr>
          </a:p>
        </p:txBody>
      </p:sp>
      <p:sp>
        <p:nvSpPr>
          <p:cNvPr id="4" name="Rectangle 3"/>
          <p:cNvSpPr/>
          <p:nvPr/>
        </p:nvSpPr>
        <p:spPr bwMode="auto">
          <a:xfrm>
            <a:off x="12647304" y="2665655"/>
            <a:ext cx="2285406" cy="183711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35" tIns="68567" rIns="137135" bIns="68567" numCol="1" rtlCol="0" anchor="ctr" anchorCtr="0" compatLnSpc="1">
            <a:prstTxWarp prst="textNoShape">
              <a:avLst/>
            </a:prstTxWarp>
          </a:bodyPr>
          <a:lstStyle>
            <a:defPPr>
              <a:defRPr lang="en-US"/>
            </a:defPPr>
            <a:lvl1pPr marL="0" algn="l" defTabSz="1371727" rtl="0" eaLnBrk="1" latinLnBrk="0" hangingPunct="1">
              <a:defRPr sz="2700" kern="1200">
                <a:solidFill>
                  <a:schemeClr val="lt1"/>
                </a:solidFill>
                <a:latin typeface="+mn-lt"/>
                <a:ea typeface="+mn-ea"/>
                <a:cs typeface="+mn-cs"/>
              </a:defRPr>
            </a:lvl1pPr>
            <a:lvl2pPr marL="685864" algn="l" defTabSz="1371727" rtl="0" eaLnBrk="1" latinLnBrk="0" hangingPunct="1">
              <a:defRPr sz="2700" kern="1200">
                <a:solidFill>
                  <a:schemeClr val="lt1"/>
                </a:solidFill>
                <a:latin typeface="+mn-lt"/>
                <a:ea typeface="+mn-ea"/>
                <a:cs typeface="+mn-cs"/>
              </a:defRPr>
            </a:lvl2pPr>
            <a:lvl3pPr marL="1371727" algn="l" defTabSz="1371727" rtl="0" eaLnBrk="1" latinLnBrk="0" hangingPunct="1">
              <a:defRPr sz="2700" kern="1200">
                <a:solidFill>
                  <a:schemeClr val="lt1"/>
                </a:solidFill>
                <a:latin typeface="+mn-lt"/>
                <a:ea typeface="+mn-ea"/>
                <a:cs typeface="+mn-cs"/>
              </a:defRPr>
            </a:lvl3pPr>
            <a:lvl4pPr marL="2057592" algn="l" defTabSz="1371727" rtl="0" eaLnBrk="1" latinLnBrk="0" hangingPunct="1">
              <a:defRPr sz="2700" kern="1200">
                <a:solidFill>
                  <a:schemeClr val="lt1"/>
                </a:solidFill>
                <a:latin typeface="+mn-lt"/>
                <a:ea typeface="+mn-ea"/>
                <a:cs typeface="+mn-cs"/>
              </a:defRPr>
            </a:lvl4pPr>
            <a:lvl5pPr marL="2743456" algn="l" defTabSz="1371727" rtl="0" eaLnBrk="1" latinLnBrk="0" hangingPunct="1">
              <a:defRPr sz="2700" kern="1200">
                <a:solidFill>
                  <a:schemeClr val="lt1"/>
                </a:solidFill>
                <a:latin typeface="+mn-lt"/>
                <a:ea typeface="+mn-ea"/>
                <a:cs typeface="+mn-cs"/>
              </a:defRPr>
            </a:lvl5pPr>
            <a:lvl6pPr marL="3429321" algn="l" defTabSz="1371727" rtl="0" eaLnBrk="1" latinLnBrk="0" hangingPunct="1">
              <a:defRPr sz="2700" kern="1200">
                <a:solidFill>
                  <a:schemeClr val="lt1"/>
                </a:solidFill>
                <a:latin typeface="+mn-lt"/>
                <a:ea typeface="+mn-ea"/>
                <a:cs typeface="+mn-cs"/>
              </a:defRPr>
            </a:lvl6pPr>
            <a:lvl7pPr marL="4115184" algn="l" defTabSz="1371727" rtl="0" eaLnBrk="1" latinLnBrk="0" hangingPunct="1">
              <a:defRPr sz="2700" kern="1200">
                <a:solidFill>
                  <a:schemeClr val="lt1"/>
                </a:solidFill>
                <a:latin typeface="+mn-lt"/>
                <a:ea typeface="+mn-ea"/>
                <a:cs typeface="+mn-cs"/>
              </a:defRPr>
            </a:lvl7pPr>
            <a:lvl8pPr marL="4801048" algn="l" defTabSz="1371727" rtl="0" eaLnBrk="1" latinLnBrk="0" hangingPunct="1">
              <a:defRPr sz="2700" kern="1200">
                <a:solidFill>
                  <a:schemeClr val="lt1"/>
                </a:solidFill>
                <a:latin typeface="+mn-lt"/>
                <a:ea typeface="+mn-ea"/>
                <a:cs typeface="+mn-cs"/>
              </a:defRPr>
            </a:lvl8pPr>
            <a:lvl9pPr marL="5486912" algn="l" defTabSz="1371727" rtl="0" eaLnBrk="1" latinLnBrk="0" hangingPunct="1">
              <a:defRPr sz="2700" kern="1200">
                <a:solidFill>
                  <a:schemeClr val="lt1"/>
                </a:solidFill>
                <a:latin typeface="+mn-lt"/>
                <a:ea typeface="+mn-ea"/>
                <a:cs typeface="+mn-cs"/>
              </a:defRPr>
            </a:lvl9pPr>
          </a:lstStyle>
          <a:p>
            <a:pPr algn="ctr" defTabSz="1827393" fontAlgn="base">
              <a:spcBef>
                <a:spcPct val="0"/>
              </a:spcBef>
              <a:spcAft>
                <a:spcPct val="0"/>
              </a:spcAft>
            </a:pPr>
            <a:r>
              <a:rPr lang="en-IN" sz="2000" b="1" dirty="0" smtClean="0">
                <a:solidFill>
                  <a:srgbClr val="FFFFFF"/>
                </a:solidFill>
                <a:ea typeface="Segoe UI" pitchFamily="34" charset="0"/>
                <a:cs typeface="Segoe UI" pitchFamily="34" charset="0"/>
              </a:rPr>
              <a:t>End-to-end service from implementation to support</a:t>
            </a:r>
            <a:endParaRPr lang="en-IN" sz="2000" b="1" dirty="0">
              <a:solidFill>
                <a:srgbClr val="FFFFFF"/>
              </a:solidFill>
              <a:ea typeface="Segoe UI" pitchFamily="34" charset="0"/>
              <a:cs typeface="Segoe UI" pitchFamily="34" charset="0"/>
            </a:endParaRPr>
          </a:p>
        </p:txBody>
      </p:sp>
      <p:sp>
        <p:nvSpPr>
          <p:cNvPr id="5" name="Rectangle 4"/>
          <p:cNvSpPr/>
          <p:nvPr/>
        </p:nvSpPr>
        <p:spPr bwMode="auto">
          <a:xfrm>
            <a:off x="15127050" y="2665656"/>
            <a:ext cx="2285406" cy="1837114"/>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35" tIns="68567" rIns="137135" bIns="68567" numCol="1" rtlCol="0" anchor="ctr" anchorCtr="0" compatLnSpc="1">
            <a:prstTxWarp prst="textNoShape">
              <a:avLst/>
            </a:prstTxWarp>
          </a:bodyPr>
          <a:lstStyle>
            <a:defPPr>
              <a:defRPr lang="en-US"/>
            </a:defPPr>
            <a:lvl1pPr marL="0" algn="l" defTabSz="1371727" rtl="0" eaLnBrk="1" latinLnBrk="0" hangingPunct="1">
              <a:defRPr sz="2700" kern="1200">
                <a:solidFill>
                  <a:schemeClr val="lt1"/>
                </a:solidFill>
                <a:latin typeface="+mn-lt"/>
                <a:ea typeface="+mn-ea"/>
                <a:cs typeface="+mn-cs"/>
              </a:defRPr>
            </a:lvl1pPr>
            <a:lvl2pPr marL="685864" algn="l" defTabSz="1371727" rtl="0" eaLnBrk="1" latinLnBrk="0" hangingPunct="1">
              <a:defRPr sz="2700" kern="1200">
                <a:solidFill>
                  <a:schemeClr val="lt1"/>
                </a:solidFill>
                <a:latin typeface="+mn-lt"/>
                <a:ea typeface="+mn-ea"/>
                <a:cs typeface="+mn-cs"/>
              </a:defRPr>
            </a:lvl2pPr>
            <a:lvl3pPr marL="1371727" algn="l" defTabSz="1371727" rtl="0" eaLnBrk="1" latinLnBrk="0" hangingPunct="1">
              <a:defRPr sz="2700" kern="1200">
                <a:solidFill>
                  <a:schemeClr val="lt1"/>
                </a:solidFill>
                <a:latin typeface="+mn-lt"/>
                <a:ea typeface="+mn-ea"/>
                <a:cs typeface="+mn-cs"/>
              </a:defRPr>
            </a:lvl3pPr>
            <a:lvl4pPr marL="2057592" algn="l" defTabSz="1371727" rtl="0" eaLnBrk="1" latinLnBrk="0" hangingPunct="1">
              <a:defRPr sz="2700" kern="1200">
                <a:solidFill>
                  <a:schemeClr val="lt1"/>
                </a:solidFill>
                <a:latin typeface="+mn-lt"/>
                <a:ea typeface="+mn-ea"/>
                <a:cs typeface="+mn-cs"/>
              </a:defRPr>
            </a:lvl4pPr>
            <a:lvl5pPr marL="2743456" algn="l" defTabSz="1371727" rtl="0" eaLnBrk="1" latinLnBrk="0" hangingPunct="1">
              <a:defRPr sz="2700" kern="1200">
                <a:solidFill>
                  <a:schemeClr val="lt1"/>
                </a:solidFill>
                <a:latin typeface="+mn-lt"/>
                <a:ea typeface="+mn-ea"/>
                <a:cs typeface="+mn-cs"/>
              </a:defRPr>
            </a:lvl5pPr>
            <a:lvl6pPr marL="3429321" algn="l" defTabSz="1371727" rtl="0" eaLnBrk="1" latinLnBrk="0" hangingPunct="1">
              <a:defRPr sz="2700" kern="1200">
                <a:solidFill>
                  <a:schemeClr val="lt1"/>
                </a:solidFill>
                <a:latin typeface="+mn-lt"/>
                <a:ea typeface="+mn-ea"/>
                <a:cs typeface="+mn-cs"/>
              </a:defRPr>
            </a:lvl6pPr>
            <a:lvl7pPr marL="4115184" algn="l" defTabSz="1371727" rtl="0" eaLnBrk="1" latinLnBrk="0" hangingPunct="1">
              <a:defRPr sz="2700" kern="1200">
                <a:solidFill>
                  <a:schemeClr val="lt1"/>
                </a:solidFill>
                <a:latin typeface="+mn-lt"/>
                <a:ea typeface="+mn-ea"/>
                <a:cs typeface="+mn-cs"/>
              </a:defRPr>
            </a:lvl7pPr>
            <a:lvl8pPr marL="4801048" algn="l" defTabSz="1371727" rtl="0" eaLnBrk="1" latinLnBrk="0" hangingPunct="1">
              <a:defRPr sz="2700" kern="1200">
                <a:solidFill>
                  <a:schemeClr val="lt1"/>
                </a:solidFill>
                <a:latin typeface="+mn-lt"/>
                <a:ea typeface="+mn-ea"/>
                <a:cs typeface="+mn-cs"/>
              </a:defRPr>
            </a:lvl8pPr>
            <a:lvl9pPr marL="5486912" algn="l" defTabSz="1371727" rtl="0" eaLnBrk="1" latinLnBrk="0" hangingPunct="1">
              <a:defRPr sz="2700" kern="1200">
                <a:solidFill>
                  <a:schemeClr val="lt1"/>
                </a:solidFill>
                <a:latin typeface="+mn-lt"/>
                <a:ea typeface="+mn-ea"/>
                <a:cs typeface="+mn-cs"/>
              </a:defRPr>
            </a:lvl9pPr>
          </a:lstStyle>
          <a:p>
            <a:pPr algn="ctr" defTabSz="1827393" fontAlgn="base">
              <a:spcBef>
                <a:spcPct val="0"/>
              </a:spcBef>
              <a:spcAft>
                <a:spcPct val="0"/>
              </a:spcAft>
            </a:pPr>
            <a:r>
              <a:rPr lang="en-US" sz="2000" b="1" dirty="0" smtClean="0">
                <a:solidFill>
                  <a:srgbClr val="FFFFFF"/>
                </a:solidFill>
                <a:ea typeface="Segoe UI" pitchFamily="34" charset="0"/>
                <a:cs typeface="Segoe UI" pitchFamily="34" charset="0"/>
              </a:rPr>
              <a:t>Over Million hours of Microsoft Dynamics experience</a:t>
            </a:r>
            <a:endParaRPr lang="en-US" sz="2000" b="1" dirty="0">
              <a:solidFill>
                <a:srgbClr val="FFFFFF"/>
              </a:solidFill>
              <a:ea typeface="Segoe UI" pitchFamily="34" charset="0"/>
              <a:cs typeface="Segoe UI" pitchFamily="34" charset="0"/>
            </a:endParaRP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35740" y="2665656"/>
            <a:ext cx="6616520" cy="5860113"/>
          </a:xfrm>
          <a:prstGeom prst="rect">
            <a:avLst/>
          </a:prstGeom>
        </p:spPr>
      </p:pic>
      <p:sp>
        <p:nvSpPr>
          <p:cNvPr id="7" name="Rectangle 6"/>
          <p:cNvSpPr/>
          <p:nvPr/>
        </p:nvSpPr>
        <p:spPr bwMode="auto">
          <a:xfrm>
            <a:off x="922430" y="2665656"/>
            <a:ext cx="2285406" cy="1837114"/>
          </a:xfrm>
          <a:prstGeom prst="rect">
            <a:avLst/>
          </a:prstGeom>
          <a:solidFill>
            <a:srgbClr val="1BA1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000" b="1" dirty="0" smtClean="0">
                <a:solidFill>
                  <a:srgbClr val="FFFFFF"/>
                </a:solidFill>
                <a:ea typeface="Segoe UI" pitchFamily="34" charset="0"/>
                <a:cs typeface="Segoe UI" pitchFamily="34" charset="0"/>
              </a:rPr>
              <a:t>Domain expertise in 19 Industry </a:t>
            </a:r>
            <a:r>
              <a:rPr lang="en-IN" sz="2000" b="1" dirty="0">
                <a:solidFill>
                  <a:srgbClr val="FFFFFF"/>
                </a:solidFill>
                <a:ea typeface="Segoe UI" pitchFamily="34" charset="0"/>
                <a:cs typeface="Segoe UI" pitchFamily="34" charset="0"/>
              </a:rPr>
              <a:t>V</a:t>
            </a:r>
            <a:r>
              <a:rPr lang="en-IN" sz="2000" b="1" dirty="0" smtClean="0">
                <a:solidFill>
                  <a:srgbClr val="FFFFFF"/>
                </a:solidFill>
                <a:ea typeface="Segoe UI" pitchFamily="34" charset="0"/>
                <a:cs typeface="Segoe UI" pitchFamily="34" charset="0"/>
              </a:rPr>
              <a:t>erticals</a:t>
            </a:r>
            <a:endParaRPr lang="en-IN" sz="2000" b="1" dirty="0">
              <a:solidFill>
                <a:srgbClr val="FFFFFF"/>
              </a:solidFill>
              <a:ea typeface="Segoe UI" pitchFamily="34" charset="0"/>
              <a:cs typeface="Segoe UI" pitchFamily="34" charset="0"/>
            </a:endParaRPr>
          </a:p>
        </p:txBody>
      </p:sp>
      <p:sp>
        <p:nvSpPr>
          <p:cNvPr id="8" name="Rectangle 7"/>
          <p:cNvSpPr/>
          <p:nvPr/>
        </p:nvSpPr>
        <p:spPr bwMode="auto">
          <a:xfrm>
            <a:off x="3364076" y="2665656"/>
            <a:ext cx="2285406" cy="1854390"/>
          </a:xfrm>
          <a:prstGeom prst="rect">
            <a:avLst/>
          </a:prstGeom>
          <a:solidFill>
            <a:srgbClr val="1BA1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000" b="1" dirty="0" smtClean="0">
                <a:solidFill>
                  <a:srgbClr val="FFFFFF"/>
                </a:solidFill>
                <a:ea typeface="Segoe UI" pitchFamily="34" charset="0"/>
                <a:cs typeface="Segoe UI" pitchFamily="34" charset="0"/>
              </a:rPr>
              <a:t>97.7% Customer Satisfaction</a:t>
            </a:r>
            <a:endParaRPr lang="en-US" sz="2000" b="1" dirty="0">
              <a:solidFill>
                <a:srgbClr val="FFFFFF"/>
              </a:solidFill>
              <a:ea typeface="Segoe UI" pitchFamily="34" charset="0"/>
              <a:cs typeface="Segoe UI" pitchFamily="34" charset="0"/>
            </a:endParaRPr>
          </a:p>
        </p:txBody>
      </p:sp>
      <p:sp>
        <p:nvSpPr>
          <p:cNvPr id="9" name="Rectangle 8"/>
          <p:cNvSpPr/>
          <p:nvPr/>
        </p:nvSpPr>
        <p:spPr bwMode="auto">
          <a:xfrm>
            <a:off x="931971" y="4685794"/>
            <a:ext cx="2285406" cy="1853715"/>
          </a:xfrm>
          <a:prstGeom prst="rect">
            <a:avLst/>
          </a:prstGeom>
          <a:solidFill>
            <a:srgbClr val="1BA1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000" b="1" dirty="0" smtClean="0">
                <a:solidFill>
                  <a:srgbClr val="FFFFFF"/>
                </a:solidFill>
                <a:ea typeface="Segoe UI" pitchFamily="34" charset="0"/>
                <a:cs typeface="Segoe UI" pitchFamily="34" charset="0"/>
              </a:rPr>
              <a:t>24x7 Operations</a:t>
            </a:r>
            <a:endParaRPr lang="en-US" sz="2000" b="1" dirty="0">
              <a:solidFill>
                <a:srgbClr val="FFFFFF"/>
              </a:solidFill>
              <a:ea typeface="Segoe UI" pitchFamily="34" charset="0"/>
              <a:cs typeface="Segoe UI" pitchFamily="34" charset="0"/>
            </a:endParaRPr>
          </a:p>
        </p:txBody>
      </p:sp>
      <p:sp>
        <p:nvSpPr>
          <p:cNvPr id="10" name="Rectangle 9"/>
          <p:cNvSpPr/>
          <p:nvPr/>
        </p:nvSpPr>
        <p:spPr bwMode="auto">
          <a:xfrm>
            <a:off x="3389278" y="4690015"/>
            <a:ext cx="2285406" cy="1849493"/>
          </a:xfrm>
          <a:prstGeom prst="rect">
            <a:avLst/>
          </a:prstGeom>
          <a:solidFill>
            <a:srgbClr val="1BA1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000" b="1" dirty="0" smtClean="0"/>
              <a:t>Microsoft Dynamics’ Best implementation  partner 3 years in a row</a:t>
            </a:r>
            <a:endParaRPr lang="en-US" sz="2000" b="1" dirty="0"/>
          </a:p>
        </p:txBody>
      </p:sp>
      <p:sp>
        <p:nvSpPr>
          <p:cNvPr id="11" name="Rectangle 10"/>
          <p:cNvSpPr/>
          <p:nvPr/>
        </p:nvSpPr>
        <p:spPr bwMode="auto">
          <a:xfrm>
            <a:off x="931967" y="6709476"/>
            <a:ext cx="2285406" cy="1816293"/>
          </a:xfrm>
          <a:prstGeom prst="rect">
            <a:avLst/>
          </a:prstGeom>
          <a:solidFill>
            <a:srgbClr val="1BA1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000" b="1" dirty="0" smtClean="0"/>
              <a:t>Successful timely project completion</a:t>
            </a:r>
            <a:endParaRPr lang="en-US" sz="2000" b="1" dirty="0"/>
          </a:p>
        </p:txBody>
      </p:sp>
      <p:sp>
        <p:nvSpPr>
          <p:cNvPr id="12" name="Rectangle 11"/>
          <p:cNvSpPr/>
          <p:nvPr/>
        </p:nvSpPr>
        <p:spPr bwMode="auto">
          <a:xfrm>
            <a:off x="15127050" y="6709477"/>
            <a:ext cx="2285406" cy="1816292"/>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000" b="1" dirty="0" smtClean="0">
                <a:solidFill>
                  <a:srgbClr val="FFFFFF"/>
                </a:solidFill>
                <a:ea typeface="Segoe UI" pitchFamily="34" charset="0"/>
                <a:cs typeface="Segoe UI" pitchFamily="34" charset="0"/>
              </a:rPr>
              <a:t>Lower TCO (Total cost of ownership) by blended model</a:t>
            </a:r>
            <a:endParaRPr lang="en-US" sz="2000" b="1" dirty="0">
              <a:solidFill>
                <a:srgbClr val="FFFFFF"/>
              </a:solidFill>
              <a:ea typeface="Segoe UI" pitchFamily="34" charset="0"/>
              <a:cs typeface="Segoe UI" pitchFamily="34" charset="0"/>
            </a:endParaRPr>
          </a:p>
        </p:txBody>
      </p:sp>
      <p:sp>
        <p:nvSpPr>
          <p:cNvPr id="13" name="Rectangle 12"/>
          <p:cNvSpPr/>
          <p:nvPr/>
        </p:nvSpPr>
        <p:spPr bwMode="auto">
          <a:xfrm>
            <a:off x="12647304" y="4702394"/>
            <a:ext cx="2285406" cy="183711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35" tIns="68567" rIns="137135" bIns="68567" numCol="1" rtlCol="0" anchor="ctr" anchorCtr="0" compatLnSpc="1">
            <a:prstTxWarp prst="textNoShape">
              <a:avLst/>
            </a:prstTxWarp>
          </a:bodyPr>
          <a:lstStyle>
            <a:defPPr>
              <a:defRPr lang="en-US"/>
            </a:defPPr>
            <a:lvl1pPr marL="0" algn="l" defTabSz="1371727" rtl="0" eaLnBrk="1" latinLnBrk="0" hangingPunct="1">
              <a:defRPr sz="2700" kern="1200">
                <a:solidFill>
                  <a:schemeClr val="lt1"/>
                </a:solidFill>
                <a:latin typeface="+mn-lt"/>
                <a:ea typeface="+mn-ea"/>
                <a:cs typeface="+mn-cs"/>
              </a:defRPr>
            </a:lvl1pPr>
            <a:lvl2pPr marL="685864" algn="l" defTabSz="1371727" rtl="0" eaLnBrk="1" latinLnBrk="0" hangingPunct="1">
              <a:defRPr sz="2700" kern="1200">
                <a:solidFill>
                  <a:schemeClr val="lt1"/>
                </a:solidFill>
                <a:latin typeface="+mn-lt"/>
                <a:ea typeface="+mn-ea"/>
                <a:cs typeface="+mn-cs"/>
              </a:defRPr>
            </a:lvl2pPr>
            <a:lvl3pPr marL="1371727" algn="l" defTabSz="1371727" rtl="0" eaLnBrk="1" latinLnBrk="0" hangingPunct="1">
              <a:defRPr sz="2700" kern="1200">
                <a:solidFill>
                  <a:schemeClr val="lt1"/>
                </a:solidFill>
                <a:latin typeface="+mn-lt"/>
                <a:ea typeface="+mn-ea"/>
                <a:cs typeface="+mn-cs"/>
              </a:defRPr>
            </a:lvl3pPr>
            <a:lvl4pPr marL="2057592" algn="l" defTabSz="1371727" rtl="0" eaLnBrk="1" latinLnBrk="0" hangingPunct="1">
              <a:defRPr sz="2700" kern="1200">
                <a:solidFill>
                  <a:schemeClr val="lt1"/>
                </a:solidFill>
                <a:latin typeface="+mn-lt"/>
                <a:ea typeface="+mn-ea"/>
                <a:cs typeface="+mn-cs"/>
              </a:defRPr>
            </a:lvl4pPr>
            <a:lvl5pPr marL="2743456" algn="l" defTabSz="1371727" rtl="0" eaLnBrk="1" latinLnBrk="0" hangingPunct="1">
              <a:defRPr sz="2700" kern="1200">
                <a:solidFill>
                  <a:schemeClr val="lt1"/>
                </a:solidFill>
                <a:latin typeface="+mn-lt"/>
                <a:ea typeface="+mn-ea"/>
                <a:cs typeface="+mn-cs"/>
              </a:defRPr>
            </a:lvl5pPr>
            <a:lvl6pPr marL="3429321" algn="l" defTabSz="1371727" rtl="0" eaLnBrk="1" latinLnBrk="0" hangingPunct="1">
              <a:defRPr sz="2700" kern="1200">
                <a:solidFill>
                  <a:schemeClr val="lt1"/>
                </a:solidFill>
                <a:latin typeface="+mn-lt"/>
                <a:ea typeface="+mn-ea"/>
                <a:cs typeface="+mn-cs"/>
              </a:defRPr>
            </a:lvl6pPr>
            <a:lvl7pPr marL="4115184" algn="l" defTabSz="1371727" rtl="0" eaLnBrk="1" latinLnBrk="0" hangingPunct="1">
              <a:defRPr sz="2700" kern="1200">
                <a:solidFill>
                  <a:schemeClr val="lt1"/>
                </a:solidFill>
                <a:latin typeface="+mn-lt"/>
                <a:ea typeface="+mn-ea"/>
                <a:cs typeface="+mn-cs"/>
              </a:defRPr>
            </a:lvl7pPr>
            <a:lvl8pPr marL="4801048" algn="l" defTabSz="1371727" rtl="0" eaLnBrk="1" latinLnBrk="0" hangingPunct="1">
              <a:defRPr sz="2700" kern="1200">
                <a:solidFill>
                  <a:schemeClr val="lt1"/>
                </a:solidFill>
                <a:latin typeface="+mn-lt"/>
                <a:ea typeface="+mn-ea"/>
                <a:cs typeface="+mn-cs"/>
              </a:defRPr>
            </a:lvl8pPr>
            <a:lvl9pPr marL="5486912" algn="l" defTabSz="1371727" rtl="0" eaLnBrk="1" latinLnBrk="0" hangingPunct="1">
              <a:defRPr sz="2700" kern="1200">
                <a:solidFill>
                  <a:schemeClr val="lt1"/>
                </a:solidFill>
                <a:latin typeface="+mn-lt"/>
                <a:ea typeface="+mn-ea"/>
                <a:cs typeface="+mn-cs"/>
              </a:defRPr>
            </a:lvl9pPr>
          </a:lstStyle>
          <a:p>
            <a:pPr algn="ctr" defTabSz="1827393" fontAlgn="base">
              <a:spcBef>
                <a:spcPct val="0"/>
              </a:spcBef>
              <a:spcAft>
                <a:spcPct val="0"/>
              </a:spcAft>
            </a:pPr>
            <a:r>
              <a:rPr lang="en-IN" sz="2000" b="1" dirty="0" smtClean="0">
                <a:solidFill>
                  <a:srgbClr val="FFFFFF"/>
                </a:solidFill>
                <a:ea typeface="Segoe UI" pitchFamily="34" charset="0"/>
                <a:cs typeface="Segoe UI" pitchFamily="34" charset="0"/>
              </a:rPr>
              <a:t>265 Happy </a:t>
            </a:r>
            <a:r>
              <a:rPr lang="en-IN" sz="2000" b="1" dirty="0">
                <a:solidFill>
                  <a:srgbClr val="FFFFFF"/>
                </a:solidFill>
                <a:ea typeface="Segoe UI" pitchFamily="34" charset="0"/>
                <a:cs typeface="Segoe UI" pitchFamily="34" charset="0"/>
              </a:rPr>
              <a:t>C</a:t>
            </a:r>
            <a:r>
              <a:rPr lang="en-IN" sz="2000" b="1" dirty="0" smtClean="0">
                <a:solidFill>
                  <a:srgbClr val="FFFFFF"/>
                </a:solidFill>
                <a:ea typeface="Segoe UI" pitchFamily="34" charset="0"/>
                <a:cs typeface="Segoe UI" pitchFamily="34" charset="0"/>
              </a:rPr>
              <a:t>ustomers</a:t>
            </a:r>
            <a:endParaRPr lang="en-IN" sz="2000" b="1" dirty="0">
              <a:solidFill>
                <a:srgbClr val="FFFFFF"/>
              </a:solidFill>
              <a:ea typeface="Segoe UI" pitchFamily="34" charset="0"/>
              <a:cs typeface="Segoe UI" pitchFamily="34" charset="0"/>
            </a:endParaRPr>
          </a:p>
        </p:txBody>
      </p:sp>
      <p:sp>
        <p:nvSpPr>
          <p:cNvPr id="14" name="Rectangle 13"/>
          <p:cNvSpPr/>
          <p:nvPr/>
        </p:nvSpPr>
        <p:spPr bwMode="auto">
          <a:xfrm>
            <a:off x="15127050" y="4702395"/>
            <a:ext cx="2285406" cy="1837114"/>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35" tIns="68567" rIns="137135" bIns="68567" numCol="1" rtlCol="0" anchor="ctr" anchorCtr="0" compatLnSpc="1">
            <a:prstTxWarp prst="textNoShape">
              <a:avLst/>
            </a:prstTxWarp>
          </a:bodyPr>
          <a:lstStyle>
            <a:defPPr>
              <a:defRPr lang="en-US"/>
            </a:defPPr>
            <a:lvl1pPr marL="0" algn="l" defTabSz="1371727" rtl="0" eaLnBrk="1" latinLnBrk="0" hangingPunct="1">
              <a:defRPr sz="2700" kern="1200">
                <a:solidFill>
                  <a:schemeClr val="lt1"/>
                </a:solidFill>
                <a:latin typeface="+mn-lt"/>
                <a:ea typeface="+mn-ea"/>
                <a:cs typeface="+mn-cs"/>
              </a:defRPr>
            </a:lvl1pPr>
            <a:lvl2pPr marL="685864" algn="l" defTabSz="1371727" rtl="0" eaLnBrk="1" latinLnBrk="0" hangingPunct="1">
              <a:defRPr sz="2700" kern="1200">
                <a:solidFill>
                  <a:schemeClr val="lt1"/>
                </a:solidFill>
                <a:latin typeface="+mn-lt"/>
                <a:ea typeface="+mn-ea"/>
                <a:cs typeface="+mn-cs"/>
              </a:defRPr>
            </a:lvl2pPr>
            <a:lvl3pPr marL="1371727" algn="l" defTabSz="1371727" rtl="0" eaLnBrk="1" latinLnBrk="0" hangingPunct="1">
              <a:defRPr sz="2700" kern="1200">
                <a:solidFill>
                  <a:schemeClr val="lt1"/>
                </a:solidFill>
                <a:latin typeface="+mn-lt"/>
                <a:ea typeface="+mn-ea"/>
                <a:cs typeface="+mn-cs"/>
              </a:defRPr>
            </a:lvl3pPr>
            <a:lvl4pPr marL="2057592" algn="l" defTabSz="1371727" rtl="0" eaLnBrk="1" latinLnBrk="0" hangingPunct="1">
              <a:defRPr sz="2700" kern="1200">
                <a:solidFill>
                  <a:schemeClr val="lt1"/>
                </a:solidFill>
                <a:latin typeface="+mn-lt"/>
                <a:ea typeface="+mn-ea"/>
                <a:cs typeface="+mn-cs"/>
              </a:defRPr>
            </a:lvl4pPr>
            <a:lvl5pPr marL="2743456" algn="l" defTabSz="1371727" rtl="0" eaLnBrk="1" latinLnBrk="0" hangingPunct="1">
              <a:defRPr sz="2700" kern="1200">
                <a:solidFill>
                  <a:schemeClr val="lt1"/>
                </a:solidFill>
                <a:latin typeface="+mn-lt"/>
                <a:ea typeface="+mn-ea"/>
                <a:cs typeface="+mn-cs"/>
              </a:defRPr>
            </a:lvl5pPr>
            <a:lvl6pPr marL="3429321" algn="l" defTabSz="1371727" rtl="0" eaLnBrk="1" latinLnBrk="0" hangingPunct="1">
              <a:defRPr sz="2700" kern="1200">
                <a:solidFill>
                  <a:schemeClr val="lt1"/>
                </a:solidFill>
                <a:latin typeface="+mn-lt"/>
                <a:ea typeface="+mn-ea"/>
                <a:cs typeface="+mn-cs"/>
              </a:defRPr>
            </a:lvl6pPr>
            <a:lvl7pPr marL="4115184" algn="l" defTabSz="1371727" rtl="0" eaLnBrk="1" latinLnBrk="0" hangingPunct="1">
              <a:defRPr sz="2700" kern="1200">
                <a:solidFill>
                  <a:schemeClr val="lt1"/>
                </a:solidFill>
                <a:latin typeface="+mn-lt"/>
                <a:ea typeface="+mn-ea"/>
                <a:cs typeface="+mn-cs"/>
              </a:defRPr>
            </a:lvl7pPr>
            <a:lvl8pPr marL="4801048" algn="l" defTabSz="1371727" rtl="0" eaLnBrk="1" latinLnBrk="0" hangingPunct="1">
              <a:defRPr sz="2700" kern="1200">
                <a:solidFill>
                  <a:schemeClr val="lt1"/>
                </a:solidFill>
                <a:latin typeface="+mn-lt"/>
                <a:ea typeface="+mn-ea"/>
                <a:cs typeface="+mn-cs"/>
              </a:defRPr>
            </a:lvl8pPr>
            <a:lvl9pPr marL="5486912" algn="l" defTabSz="1371727" rtl="0" eaLnBrk="1" latinLnBrk="0" hangingPunct="1">
              <a:defRPr sz="2700" kern="1200">
                <a:solidFill>
                  <a:schemeClr val="lt1"/>
                </a:solidFill>
                <a:latin typeface="+mn-lt"/>
                <a:ea typeface="+mn-ea"/>
                <a:cs typeface="+mn-cs"/>
              </a:defRPr>
            </a:lvl9pPr>
          </a:lstStyle>
          <a:p>
            <a:pPr algn="ctr" defTabSz="1827393" fontAlgn="base">
              <a:spcBef>
                <a:spcPct val="0"/>
              </a:spcBef>
              <a:spcAft>
                <a:spcPct val="0"/>
              </a:spcAft>
            </a:pPr>
            <a:r>
              <a:rPr lang="en-US" sz="2000" b="1" dirty="0" smtClean="0">
                <a:solidFill>
                  <a:srgbClr val="FFFFFF"/>
                </a:solidFill>
                <a:ea typeface="Segoe UI" pitchFamily="34" charset="0"/>
                <a:cs typeface="Segoe UI" pitchFamily="34" charset="0"/>
              </a:rPr>
              <a:t>Proven “Sure Step Methodology”</a:t>
            </a:r>
            <a:endParaRPr lang="en-US" sz="2000" b="1"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16206751"/>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49955" y="1843573"/>
            <a:ext cx="12038046" cy="8024327"/>
          </a:xfrm>
          <a:prstGeom prst="rect">
            <a:avLst/>
          </a:prstGeom>
          <a:noFill/>
        </p:spPr>
        <p:txBody>
          <a:bodyPr wrap="square" numCol="3" rtlCol="0">
            <a:spAutoFit/>
          </a:bodyPr>
          <a:lstStyle/>
          <a:p>
            <a:r>
              <a:rPr lang="en-US" sz="2800" b="1" dirty="0" smtClean="0">
                <a:latin typeface="Segoe UI" pitchFamily="34" charset="0"/>
                <a:ea typeface="Segoe UI" pitchFamily="34" charset="0"/>
                <a:cs typeface="Segoe UI" pitchFamily="34" charset="0"/>
              </a:rPr>
              <a:t>United States</a:t>
            </a:r>
          </a:p>
          <a:p>
            <a:endParaRPr lang="en-US" sz="1800" dirty="0" smtClean="0">
              <a:latin typeface="Segoe UI" pitchFamily="34" charset="0"/>
              <a:ea typeface="Segoe UI" pitchFamily="34" charset="0"/>
              <a:cs typeface="Segoe UI" pitchFamily="34" charset="0"/>
            </a:endParaRPr>
          </a:p>
          <a:p>
            <a:r>
              <a:rPr lang="en-IN" sz="1800" dirty="0">
                <a:latin typeface="Segoe UI" pitchFamily="34" charset="0"/>
                <a:ea typeface="Segoe UI" pitchFamily="34" charset="0"/>
                <a:cs typeface="Segoe UI" pitchFamily="34" charset="0"/>
              </a:rPr>
              <a:t>50 Tice Blvd, Suite 340</a:t>
            </a:r>
          </a:p>
          <a:p>
            <a:r>
              <a:rPr lang="en-IN" sz="1800" dirty="0">
                <a:latin typeface="Segoe UI" pitchFamily="34" charset="0"/>
                <a:ea typeface="Segoe UI" pitchFamily="34" charset="0"/>
                <a:cs typeface="Segoe UI" pitchFamily="34" charset="0"/>
              </a:rPr>
              <a:t>Woodcliff Lake, NJ  07677</a:t>
            </a:r>
          </a:p>
          <a:p>
            <a:r>
              <a:rPr lang="en-IN" sz="1800" dirty="0">
                <a:latin typeface="Segoe UI" pitchFamily="34" charset="0"/>
                <a:ea typeface="Segoe UI" pitchFamily="34" charset="0"/>
                <a:cs typeface="Segoe UI" pitchFamily="34" charset="0"/>
              </a:rPr>
              <a:t>Tel : +1 201 690 </a:t>
            </a:r>
            <a:r>
              <a:rPr lang="en-IN" sz="1800" dirty="0" smtClean="0">
                <a:latin typeface="Segoe UI" pitchFamily="34" charset="0"/>
                <a:ea typeface="Segoe UI" pitchFamily="34" charset="0"/>
                <a:cs typeface="Segoe UI" pitchFamily="34" charset="0"/>
              </a:rPr>
              <a:t>5270</a:t>
            </a:r>
          </a:p>
          <a:p>
            <a:endParaRPr lang="en-IN" sz="1800" dirty="0">
              <a:latin typeface="Segoe UI" pitchFamily="34" charset="0"/>
              <a:ea typeface="Segoe UI" pitchFamily="34" charset="0"/>
              <a:cs typeface="Segoe UI" pitchFamily="34" charset="0"/>
            </a:endParaRPr>
          </a:p>
          <a:p>
            <a:r>
              <a:rPr lang="en-IN" sz="1800" dirty="0">
                <a:latin typeface="Segoe UI" pitchFamily="34" charset="0"/>
                <a:ea typeface="Segoe UI" pitchFamily="34" charset="0"/>
                <a:cs typeface="Segoe UI" pitchFamily="34" charset="0"/>
              </a:rPr>
              <a:t>4944 Sunrise Blvd. Suite B-4,</a:t>
            </a:r>
          </a:p>
          <a:p>
            <a:r>
              <a:rPr lang="en-IN" sz="1800" dirty="0">
                <a:latin typeface="Segoe UI" pitchFamily="34" charset="0"/>
                <a:ea typeface="Segoe UI" pitchFamily="34" charset="0"/>
                <a:cs typeface="Segoe UI" pitchFamily="34" charset="0"/>
              </a:rPr>
              <a:t>Fair Oaks, CA 95628</a:t>
            </a:r>
          </a:p>
          <a:p>
            <a:r>
              <a:rPr lang="en-IN" sz="1800" dirty="0">
                <a:latin typeface="Segoe UI" pitchFamily="34" charset="0"/>
                <a:ea typeface="Segoe UI" pitchFamily="34" charset="0"/>
                <a:cs typeface="Segoe UI" pitchFamily="34" charset="0"/>
              </a:rPr>
              <a:t>Tel : +1 916 799 4029 </a:t>
            </a:r>
            <a:endParaRPr lang="en-IN" sz="1800" dirty="0" smtClean="0">
              <a:latin typeface="Segoe UI" pitchFamily="34" charset="0"/>
              <a:ea typeface="Segoe UI" pitchFamily="34" charset="0"/>
              <a:cs typeface="Segoe UI" pitchFamily="34" charset="0"/>
            </a:endParaRPr>
          </a:p>
          <a:p>
            <a:endParaRPr lang="en-US" sz="2400" b="1" dirty="0" smtClean="0">
              <a:latin typeface="Segoe UI" pitchFamily="34" charset="0"/>
              <a:ea typeface="Segoe UI" pitchFamily="34" charset="0"/>
              <a:cs typeface="Segoe UI" pitchFamily="34" charset="0"/>
            </a:endParaRPr>
          </a:p>
          <a:p>
            <a:r>
              <a:rPr lang="en-US" sz="2800" b="1" dirty="0" smtClean="0">
                <a:latin typeface="Segoe UI" pitchFamily="34" charset="0"/>
                <a:ea typeface="Segoe UI" pitchFamily="34" charset="0"/>
                <a:cs typeface="Segoe UI" pitchFamily="34" charset="0"/>
              </a:rPr>
              <a:t>United Kingdom</a:t>
            </a:r>
            <a:endParaRPr lang="en-US" sz="2800" dirty="0" smtClean="0">
              <a:latin typeface="Segoe UI" pitchFamily="34" charset="0"/>
              <a:ea typeface="Segoe UI" pitchFamily="34" charset="0"/>
              <a:cs typeface="Segoe UI" pitchFamily="34" charset="0"/>
            </a:endParaRPr>
          </a:p>
          <a:p>
            <a:endParaRPr lang="en-US" sz="1800" dirty="0" smtClean="0">
              <a:latin typeface="Segoe UI" pitchFamily="34" charset="0"/>
              <a:ea typeface="Segoe UI" pitchFamily="34" charset="0"/>
              <a:cs typeface="Segoe UI" pitchFamily="34" charset="0"/>
            </a:endParaRPr>
          </a:p>
          <a:p>
            <a:r>
              <a:rPr lang="en-US" sz="1800" dirty="0" smtClean="0">
                <a:latin typeface="Segoe UI" pitchFamily="34" charset="0"/>
                <a:ea typeface="Segoe UI" pitchFamily="34" charset="0"/>
                <a:cs typeface="Segoe UI" pitchFamily="34" charset="0"/>
              </a:rPr>
              <a:t>4 </a:t>
            </a:r>
            <a:r>
              <a:rPr lang="en-US" sz="1800" dirty="0">
                <a:latin typeface="Segoe UI" pitchFamily="34" charset="0"/>
                <a:ea typeface="Segoe UI" pitchFamily="34" charset="0"/>
                <a:cs typeface="Segoe UI" pitchFamily="34" charset="0"/>
              </a:rPr>
              <a:t>Morel Mews, Dagenham RM8   </a:t>
            </a:r>
          </a:p>
          <a:p>
            <a:r>
              <a:rPr lang="en-US" sz="1800" dirty="0">
                <a:latin typeface="Segoe UI" pitchFamily="34" charset="0"/>
                <a:ea typeface="Segoe UI" pitchFamily="34" charset="0"/>
                <a:cs typeface="Segoe UI" pitchFamily="34" charset="0"/>
              </a:rPr>
              <a:t>1 BW Essex  </a:t>
            </a:r>
          </a:p>
          <a:p>
            <a:r>
              <a:rPr lang="en-US" sz="1800" dirty="0">
                <a:latin typeface="Segoe UI" pitchFamily="34" charset="0"/>
                <a:ea typeface="Segoe UI" pitchFamily="34" charset="0"/>
                <a:cs typeface="Segoe UI" pitchFamily="34" charset="0"/>
              </a:rPr>
              <a:t>Tel : +44 207 993 </a:t>
            </a:r>
            <a:r>
              <a:rPr lang="en-US" sz="1800" dirty="0" smtClean="0">
                <a:latin typeface="Segoe UI" pitchFamily="34" charset="0"/>
                <a:ea typeface="Segoe UI" pitchFamily="34" charset="0"/>
                <a:cs typeface="Segoe UI" pitchFamily="34" charset="0"/>
              </a:rPr>
              <a:t>6483</a:t>
            </a:r>
          </a:p>
          <a:p>
            <a:endParaRPr lang="en-US" sz="1800" dirty="0" smtClean="0">
              <a:latin typeface="Segoe UI" pitchFamily="34" charset="0"/>
              <a:ea typeface="Segoe UI" pitchFamily="34" charset="0"/>
              <a:cs typeface="Segoe UI" pitchFamily="34" charset="0"/>
            </a:endParaRPr>
          </a:p>
          <a:p>
            <a:r>
              <a:rPr lang="en-US" sz="2800" b="1" dirty="0" smtClean="0">
                <a:latin typeface="Segoe UI" pitchFamily="34" charset="0"/>
                <a:ea typeface="Segoe UI" pitchFamily="34" charset="0"/>
                <a:cs typeface="Segoe UI" pitchFamily="34" charset="0"/>
              </a:rPr>
              <a:t>Singapore</a:t>
            </a:r>
          </a:p>
          <a:p>
            <a:endParaRPr lang="en-US" sz="1800" dirty="0" smtClean="0">
              <a:latin typeface="Segoe UI" pitchFamily="34" charset="0"/>
              <a:ea typeface="Segoe UI" pitchFamily="34" charset="0"/>
              <a:cs typeface="Segoe UI" pitchFamily="34" charset="0"/>
            </a:endParaRPr>
          </a:p>
          <a:p>
            <a:r>
              <a:rPr lang="en-US" sz="1800" dirty="0" smtClean="0">
                <a:latin typeface="Segoe UI" pitchFamily="34" charset="0"/>
                <a:ea typeface="Segoe UI" pitchFamily="34" charset="0"/>
                <a:cs typeface="Segoe UI" pitchFamily="34" charset="0"/>
              </a:rPr>
              <a:t>10 Anson Road,  </a:t>
            </a:r>
          </a:p>
          <a:p>
            <a:r>
              <a:rPr lang="en-US" sz="1800" dirty="0" smtClean="0">
                <a:latin typeface="Segoe UI" pitchFamily="34" charset="0"/>
                <a:ea typeface="Segoe UI" pitchFamily="34" charset="0"/>
                <a:cs typeface="Segoe UI" pitchFamily="34" charset="0"/>
              </a:rPr>
              <a:t>#26-04 International Plaza,  </a:t>
            </a:r>
          </a:p>
          <a:p>
            <a:r>
              <a:rPr lang="en-US" sz="1800" dirty="0" smtClean="0">
                <a:latin typeface="Segoe UI" pitchFamily="34" charset="0"/>
                <a:ea typeface="Segoe UI" pitchFamily="34" charset="0"/>
                <a:cs typeface="Segoe UI" pitchFamily="34" charset="0"/>
              </a:rPr>
              <a:t>Singapore 079903</a:t>
            </a:r>
          </a:p>
          <a:p>
            <a:r>
              <a:rPr lang="en-US" sz="1800" dirty="0" smtClean="0">
                <a:latin typeface="Segoe UI" pitchFamily="34" charset="0"/>
                <a:ea typeface="Segoe UI" pitchFamily="34" charset="0"/>
                <a:cs typeface="Segoe UI" pitchFamily="34" charset="0"/>
              </a:rPr>
              <a:t>Tel : +65 9757 576</a:t>
            </a:r>
            <a:endParaRPr lang="en-US" sz="1800" b="1" dirty="0" smtClean="0">
              <a:latin typeface="Segoe UI" pitchFamily="34" charset="0"/>
              <a:ea typeface="Segoe UI" pitchFamily="34" charset="0"/>
              <a:cs typeface="Segoe UI" pitchFamily="34" charset="0"/>
            </a:endParaRPr>
          </a:p>
          <a:p>
            <a:endParaRPr lang="en-US" sz="1800" b="1" dirty="0">
              <a:latin typeface="Segoe UI" pitchFamily="34" charset="0"/>
              <a:ea typeface="Segoe UI" pitchFamily="34" charset="0"/>
              <a:cs typeface="Segoe UI" pitchFamily="34" charset="0"/>
            </a:endParaRPr>
          </a:p>
          <a:p>
            <a:endParaRPr lang="en-US" sz="1800" b="1" dirty="0" smtClean="0">
              <a:latin typeface="Segoe UI" pitchFamily="34" charset="0"/>
              <a:ea typeface="Segoe UI" pitchFamily="34" charset="0"/>
              <a:cs typeface="Segoe UI" pitchFamily="34" charset="0"/>
            </a:endParaRPr>
          </a:p>
          <a:p>
            <a:endParaRPr lang="en-US" sz="1800" b="1" dirty="0" smtClean="0">
              <a:latin typeface="Segoe UI" pitchFamily="34" charset="0"/>
              <a:ea typeface="Segoe UI" pitchFamily="34" charset="0"/>
              <a:cs typeface="Segoe UI" pitchFamily="34" charset="0"/>
            </a:endParaRPr>
          </a:p>
          <a:p>
            <a:endParaRPr lang="en-US" sz="1800" b="1" dirty="0">
              <a:latin typeface="Segoe UI" pitchFamily="34" charset="0"/>
              <a:ea typeface="Segoe UI" pitchFamily="34" charset="0"/>
              <a:cs typeface="Segoe UI" pitchFamily="34" charset="0"/>
            </a:endParaRPr>
          </a:p>
          <a:p>
            <a:r>
              <a:rPr lang="en-US" sz="2800" b="1" dirty="0" smtClean="0">
                <a:latin typeface="Segoe UI" pitchFamily="34" charset="0"/>
                <a:ea typeface="Segoe UI" pitchFamily="34" charset="0"/>
                <a:cs typeface="Segoe UI" pitchFamily="34" charset="0"/>
              </a:rPr>
              <a:t>United Arab Emirates                       </a:t>
            </a:r>
          </a:p>
          <a:p>
            <a:endParaRPr lang="en-US" sz="1800" dirty="0" smtClean="0">
              <a:latin typeface="Segoe UI" pitchFamily="34" charset="0"/>
              <a:ea typeface="Segoe UI" pitchFamily="34" charset="0"/>
              <a:cs typeface="Segoe UI" pitchFamily="34" charset="0"/>
            </a:endParaRPr>
          </a:p>
          <a:p>
            <a:r>
              <a:rPr lang="en-IN" sz="1800" dirty="0" smtClean="0">
                <a:latin typeface="Segoe UI" pitchFamily="34" charset="0"/>
                <a:ea typeface="Segoe UI" pitchFamily="34" charset="0"/>
                <a:cs typeface="Segoe UI" pitchFamily="34" charset="0"/>
              </a:rPr>
              <a:t>119, Building No. 10, Dubai </a:t>
            </a:r>
          </a:p>
          <a:p>
            <a:r>
              <a:rPr lang="en-IN" sz="1800" dirty="0" smtClean="0">
                <a:latin typeface="Segoe UI" pitchFamily="34" charset="0"/>
                <a:ea typeface="Segoe UI" pitchFamily="34" charset="0"/>
                <a:cs typeface="Segoe UI" pitchFamily="34" charset="0"/>
              </a:rPr>
              <a:t>Internet City, P.O. Box 502270,</a:t>
            </a:r>
          </a:p>
          <a:p>
            <a:r>
              <a:rPr lang="en-IN" sz="1800" dirty="0" smtClean="0">
                <a:latin typeface="Segoe UI" pitchFamily="34" charset="0"/>
                <a:ea typeface="Segoe UI" pitchFamily="34" charset="0"/>
                <a:cs typeface="Segoe UI" pitchFamily="34" charset="0"/>
              </a:rPr>
              <a:t>Dubai, U.A.E. Tel : +971 4 3911683</a:t>
            </a:r>
          </a:p>
          <a:p>
            <a:endParaRPr lang="en-US" sz="1800" dirty="0" smtClean="0">
              <a:latin typeface="Segoe UI" pitchFamily="34" charset="0"/>
              <a:ea typeface="Segoe UI" pitchFamily="34" charset="0"/>
              <a:cs typeface="Segoe UI" pitchFamily="34" charset="0"/>
            </a:endParaRPr>
          </a:p>
          <a:p>
            <a:r>
              <a:rPr lang="en-IN" sz="1800" dirty="0" smtClean="0">
                <a:latin typeface="Segoe UI" pitchFamily="34" charset="0"/>
                <a:ea typeface="Segoe UI" pitchFamily="34" charset="0"/>
                <a:cs typeface="Segoe UI" pitchFamily="34" charset="0"/>
              </a:rPr>
              <a:t>1403, AI Zahra Tower,</a:t>
            </a:r>
          </a:p>
          <a:p>
            <a:r>
              <a:rPr lang="en-IN" sz="1800" dirty="0" smtClean="0">
                <a:latin typeface="Segoe UI" pitchFamily="34" charset="0"/>
                <a:ea typeface="Segoe UI" pitchFamily="34" charset="0"/>
                <a:cs typeface="Segoe UI" pitchFamily="34" charset="0"/>
              </a:rPr>
              <a:t>King Faisal Street, Sharjah, U.A.E.  </a:t>
            </a:r>
          </a:p>
          <a:p>
            <a:r>
              <a:rPr lang="en-IN" sz="1800" dirty="0" smtClean="0">
                <a:latin typeface="Segoe UI" pitchFamily="34" charset="0"/>
                <a:ea typeface="Segoe UI" pitchFamily="34" charset="0"/>
                <a:cs typeface="Segoe UI" pitchFamily="34" charset="0"/>
              </a:rPr>
              <a:t>Tel : +971 6 5734700</a:t>
            </a:r>
          </a:p>
          <a:p>
            <a:endParaRPr lang="en-US" sz="2400" b="1" dirty="0">
              <a:latin typeface="Segoe UI" pitchFamily="34" charset="0"/>
              <a:ea typeface="Segoe UI" pitchFamily="34" charset="0"/>
              <a:cs typeface="Segoe UI" pitchFamily="34" charset="0"/>
            </a:endParaRPr>
          </a:p>
          <a:p>
            <a:r>
              <a:rPr lang="en-US" sz="2800" b="1" dirty="0" smtClean="0">
                <a:latin typeface="Segoe UI" pitchFamily="34" charset="0"/>
                <a:ea typeface="Segoe UI" pitchFamily="34" charset="0"/>
                <a:cs typeface="Segoe UI" pitchFamily="34" charset="0"/>
              </a:rPr>
              <a:t>Kuwait</a:t>
            </a:r>
          </a:p>
          <a:p>
            <a:endParaRPr lang="en-US" sz="2400" b="1" dirty="0">
              <a:latin typeface="Segoe UI" pitchFamily="34" charset="0"/>
              <a:ea typeface="Segoe UI" pitchFamily="34" charset="0"/>
              <a:cs typeface="Segoe UI" pitchFamily="34" charset="0"/>
            </a:endParaRPr>
          </a:p>
          <a:p>
            <a:r>
              <a:rPr lang="en-US" sz="1800" dirty="0" smtClean="0">
                <a:latin typeface="Segoe UI" pitchFamily="34" charset="0"/>
                <a:ea typeface="Segoe UI" pitchFamily="34" charset="0"/>
                <a:cs typeface="Segoe UI" pitchFamily="34" charset="0"/>
              </a:rPr>
              <a:t>P.O. Box 36350, AI Rass 24754, Kuwait, </a:t>
            </a:r>
          </a:p>
          <a:p>
            <a:r>
              <a:rPr lang="en-US" sz="1800" dirty="0" smtClean="0">
                <a:latin typeface="Segoe UI" pitchFamily="34" charset="0"/>
                <a:ea typeface="Segoe UI" pitchFamily="34" charset="0"/>
                <a:cs typeface="Segoe UI" pitchFamily="34" charset="0"/>
              </a:rPr>
              <a:t>Tel : +965 - 22622063 </a:t>
            </a:r>
          </a:p>
          <a:p>
            <a:endParaRPr lang="en-US" sz="2400" b="1" dirty="0" smtClean="0">
              <a:latin typeface="Segoe UI" pitchFamily="34" charset="0"/>
              <a:ea typeface="Segoe UI" pitchFamily="34" charset="0"/>
              <a:cs typeface="Segoe UI" pitchFamily="34" charset="0"/>
            </a:endParaRPr>
          </a:p>
          <a:p>
            <a:r>
              <a:rPr lang="en-US" sz="2400" b="1" dirty="0" smtClean="0">
                <a:latin typeface="Segoe UI" pitchFamily="34" charset="0"/>
                <a:ea typeface="Segoe UI" pitchFamily="34" charset="0"/>
                <a:cs typeface="Segoe UI" pitchFamily="34" charset="0"/>
              </a:rPr>
              <a:t>Qatar</a:t>
            </a:r>
          </a:p>
          <a:p>
            <a:endParaRPr lang="en-US" sz="2400" b="1" dirty="0">
              <a:latin typeface="Segoe UI" pitchFamily="34" charset="0"/>
              <a:ea typeface="Segoe UI" pitchFamily="34" charset="0"/>
              <a:cs typeface="Segoe UI" pitchFamily="34" charset="0"/>
            </a:endParaRPr>
          </a:p>
          <a:p>
            <a:r>
              <a:rPr lang="en-US" sz="1800" dirty="0" smtClean="0">
                <a:latin typeface="Segoe UI" pitchFamily="34" charset="0"/>
                <a:ea typeface="Segoe UI" pitchFamily="34" charset="0"/>
                <a:cs typeface="Segoe UI" pitchFamily="34" charset="0"/>
              </a:rPr>
              <a:t>P.O</a:t>
            </a:r>
            <a:r>
              <a:rPr lang="en-US" sz="1800" dirty="0">
                <a:latin typeface="Segoe UI" pitchFamily="34" charset="0"/>
                <a:ea typeface="Segoe UI" pitchFamily="34" charset="0"/>
                <a:cs typeface="Segoe UI" pitchFamily="34" charset="0"/>
              </a:rPr>
              <a:t>. Box #51, Doha Qatar</a:t>
            </a:r>
          </a:p>
          <a:p>
            <a:r>
              <a:rPr lang="en-US" sz="1800" dirty="0">
                <a:latin typeface="Segoe UI" pitchFamily="34" charset="0"/>
                <a:ea typeface="Segoe UI" pitchFamily="34" charset="0"/>
                <a:cs typeface="Segoe UI" pitchFamily="34" charset="0"/>
              </a:rPr>
              <a:t>Tel: +974 300 75 145</a:t>
            </a:r>
          </a:p>
          <a:p>
            <a:endParaRPr lang="en-US" sz="2400" b="1" dirty="0" smtClean="0">
              <a:latin typeface="Segoe UI" pitchFamily="34" charset="0"/>
              <a:ea typeface="Segoe UI" pitchFamily="34" charset="0"/>
              <a:cs typeface="Segoe UI" pitchFamily="34" charset="0"/>
            </a:endParaRPr>
          </a:p>
          <a:p>
            <a:endParaRPr lang="en-US" sz="2400" b="1" dirty="0">
              <a:latin typeface="Segoe UI" pitchFamily="34" charset="0"/>
              <a:ea typeface="Segoe UI" pitchFamily="34" charset="0"/>
              <a:cs typeface="Segoe UI" pitchFamily="34" charset="0"/>
            </a:endParaRPr>
          </a:p>
          <a:p>
            <a:endParaRPr lang="en-US" sz="2400" b="1" dirty="0" smtClean="0">
              <a:latin typeface="Segoe UI" pitchFamily="34" charset="0"/>
              <a:ea typeface="Segoe UI" pitchFamily="34" charset="0"/>
              <a:cs typeface="Segoe UI" pitchFamily="34" charset="0"/>
            </a:endParaRPr>
          </a:p>
          <a:p>
            <a:endParaRPr lang="en-US" sz="2400" b="1" dirty="0">
              <a:latin typeface="Segoe UI" pitchFamily="34" charset="0"/>
              <a:ea typeface="Segoe UI" pitchFamily="34" charset="0"/>
              <a:cs typeface="Segoe UI" pitchFamily="34" charset="0"/>
            </a:endParaRPr>
          </a:p>
          <a:p>
            <a:endParaRPr lang="en-US" sz="2400" b="1" dirty="0" smtClean="0">
              <a:latin typeface="Segoe UI" pitchFamily="34" charset="0"/>
              <a:ea typeface="Segoe UI" pitchFamily="34" charset="0"/>
              <a:cs typeface="Segoe UI" pitchFamily="34" charset="0"/>
            </a:endParaRPr>
          </a:p>
          <a:p>
            <a:r>
              <a:rPr lang="en-US" sz="2800" b="1" dirty="0" smtClean="0">
                <a:latin typeface="Segoe UI" pitchFamily="34" charset="0"/>
                <a:ea typeface="Segoe UI" pitchFamily="34" charset="0"/>
                <a:cs typeface="Segoe UI" pitchFamily="34" charset="0"/>
              </a:rPr>
              <a:t>   India</a:t>
            </a:r>
            <a:endParaRPr lang="en-US" sz="2800" b="1" dirty="0">
              <a:latin typeface="Segoe UI" pitchFamily="34" charset="0"/>
              <a:ea typeface="Segoe UI" pitchFamily="34" charset="0"/>
              <a:cs typeface="Segoe UI" pitchFamily="34" charset="0"/>
            </a:endParaRPr>
          </a:p>
          <a:p>
            <a:endParaRPr lang="en-US" sz="1800" dirty="0">
              <a:latin typeface="Segoe UI" pitchFamily="34" charset="0"/>
              <a:ea typeface="Segoe UI" pitchFamily="34" charset="0"/>
              <a:cs typeface="Segoe UI" pitchFamily="34" charset="0"/>
            </a:endParaRPr>
          </a:p>
          <a:p>
            <a:r>
              <a:rPr lang="en-US" sz="1800" dirty="0" smtClean="0">
                <a:latin typeface="Segoe UI" pitchFamily="34" charset="0"/>
                <a:ea typeface="Segoe UI" pitchFamily="34" charset="0"/>
                <a:cs typeface="Segoe UI" pitchFamily="34" charset="0"/>
              </a:rPr>
              <a:t>     No:85</a:t>
            </a:r>
            <a:r>
              <a:rPr lang="en-US" sz="1800" dirty="0">
                <a:latin typeface="Segoe UI" pitchFamily="34" charset="0"/>
                <a:ea typeface="Segoe UI" pitchFamily="34" charset="0"/>
                <a:cs typeface="Segoe UI" pitchFamily="34" charset="0"/>
              </a:rPr>
              <a:t>, </a:t>
            </a:r>
            <a:r>
              <a:rPr lang="en-US" sz="1800" dirty="0" err="1">
                <a:latin typeface="Segoe UI" pitchFamily="34" charset="0"/>
                <a:ea typeface="Segoe UI" pitchFamily="34" charset="0"/>
                <a:cs typeface="Segoe UI" pitchFamily="34" charset="0"/>
              </a:rPr>
              <a:t>Babu</a:t>
            </a:r>
            <a:r>
              <a:rPr lang="en-US" sz="1800" dirty="0">
                <a:latin typeface="Segoe UI" pitchFamily="34" charset="0"/>
                <a:ea typeface="Segoe UI" pitchFamily="34" charset="0"/>
                <a:cs typeface="Segoe UI" pitchFamily="34" charset="0"/>
              </a:rPr>
              <a:t> Street, </a:t>
            </a:r>
            <a:r>
              <a:rPr lang="en-US" sz="1800" dirty="0" err="1">
                <a:latin typeface="Segoe UI" pitchFamily="34" charset="0"/>
                <a:ea typeface="Segoe UI" pitchFamily="34" charset="0"/>
                <a:cs typeface="Segoe UI" pitchFamily="34" charset="0"/>
              </a:rPr>
              <a:t>Vellala</a:t>
            </a:r>
            <a:r>
              <a:rPr lang="en-US" sz="1800" dirty="0">
                <a:latin typeface="Segoe UI" pitchFamily="34" charset="0"/>
                <a:ea typeface="Segoe UI" pitchFamily="34" charset="0"/>
                <a:cs typeface="Segoe UI" pitchFamily="34" charset="0"/>
              </a:rPr>
              <a:t>,  </a:t>
            </a:r>
          </a:p>
          <a:p>
            <a:r>
              <a:rPr lang="en-US" sz="1800" dirty="0" smtClean="0">
                <a:latin typeface="Segoe UI" pitchFamily="34" charset="0"/>
                <a:ea typeface="Segoe UI" pitchFamily="34" charset="0"/>
                <a:cs typeface="Segoe UI" pitchFamily="34" charset="0"/>
              </a:rPr>
              <a:t>     Teynampet</a:t>
            </a:r>
            <a:r>
              <a:rPr lang="en-US" sz="1800" dirty="0">
                <a:latin typeface="Segoe UI" pitchFamily="34" charset="0"/>
                <a:ea typeface="Segoe UI" pitchFamily="34" charset="0"/>
                <a:cs typeface="Segoe UI" pitchFamily="34" charset="0"/>
              </a:rPr>
              <a:t>, Chennai 600 086   </a:t>
            </a:r>
          </a:p>
          <a:p>
            <a:r>
              <a:rPr lang="en-US" sz="1800" dirty="0" smtClean="0">
                <a:latin typeface="Segoe UI" pitchFamily="34" charset="0"/>
                <a:ea typeface="Segoe UI" pitchFamily="34" charset="0"/>
                <a:cs typeface="Segoe UI" pitchFamily="34" charset="0"/>
              </a:rPr>
              <a:t>     Tel </a:t>
            </a:r>
            <a:r>
              <a:rPr lang="en-US" sz="1800" dirty="0">
                <a:latin typeface="Segoe UI" pitchFamily="34" charset="0"/>
                <a:ea typeface="Segoe UI" pitchFamily="34" charset="0"/>
                <a:cs typeface="Segoe UI" pitchFamily="34" charset="0"/>
              </a:rPr>
              <a:t>: +91 44 33083800</a:t>
            </a:r>
          </a:p>
          <a:p>
            <a:endParaRPr lang="en-US" sz="1800" dirty="0" smtClean="0">
              <a:latin typeface="Segoe UI" pitchFamily="34" charset="0"/>
              <a:ea typeface="Segoe UI" pitchFamily="34" charset="0"/>
              <a:cs typeface="Segoe UI" pitchFamily="34" charset="0"/>
            </a:endParaRPr>
          </a:p>
          <a:p>
            <a:endParaRPr lang="en-US" sz="1800" dirty="0">
              <a:latin typeface="Segoe UI" pitchFamily="34" charset="0"/>
              <a:ea typeface="Segoe UI" pitchFamily="34" charset="0"/>
              <a:cs typeface="Segoe UI" pitchFamily="34" charset="0"/>
            </a:endParaRPr>
          </a:p>
          <a:p>
            <a:endParaRPr lang="en-US" sz="1800" dirty="0" smtClean="0">
              <a:latin typeface="Segoe UI" pitchFamily="34" charset="0"/>
              <a:ea typeface="Segoe UI" pitchFamily="34" charset="0"/>
              <a:cs typeface="Segoe UI" pitchFamily="34" charset="0"/>
            </a:endParaRPr>
          </a:p>
          <a:p>
            <a:endParaRPr lang="en-US" sz="1800" dirty="0">
              <a:latin typeface="Segoe UI" pitchFamily="34" charset="0"/>
              <a:ea typeface="Segoe UI" pitchFamily="34" charset="0"/>
              <a:cs typeface="Segoe UI" pitchFamily="34" charset="0"/>
            </a:endParaRPr>
          </a:p>
          <a:p>
            <a:endParaRPr lang="en-US" sz="1800" dirty="0">
              <a:latin typeface="Segoe UI" pitchFamily="34" charset="0"/>
              <a:ea typeface="Segoe UI" pitchFamily="34" charset="0"/>
              <a:cs typeface="Segoe UI" pitchFamily="34" charset="0"/>
            </a:endParaRPr>
          </a:p>
        </p:txBody>
      </p:sp>
      <p:sp>
        <p:nvSpPr>
          <p:cNvPr id="3" name="TextBox 2"/>
          <p:cNvSpPr txBox="1"/>
          <p:nvPr/>
        </p:nvSpPr>
        <p:spPr>
          <a:xfrm>
            <a:off x="6229350" y="723900"/>
            <a:ext cx="4876800" cy="923330"/>
          </a:xfrm>
          <a:prstGeom prst="rect">
            <a:avLst/>
          </a:prstGeom>
          <a:noFill/>
        </p:spPr>
        <p:txBody>
          <a:bodyPr wrap="square" rtlCol="0">
            <a:spAutoFit/>
          </a:bodyPr>
          <a:lstStyle/>
          <a:p>
            <a:r>
              <a:rPr lang="en-US" sz="5400" b="1" dirty="0" smtClean="0">
                <a:latin typeface="Segoe UI" pitchFamily="34" charset="0"/>
                <a:ea typeface="Segoe UI" pitchFamily="34" charset="0"/>
                <a:cs typeface="Segoe UI" pitchFamily="34" charset="0"/>
              </a:rPr>
              <a:t>Contact Us</a:t>
            </a:r>
            <a:endParaRPr lang="en-US" sz="5400" b="1" dirty="0">
              <a:latin typeface="Segoe UI" pitchFamily="34" charset="0"/>
              <a:ea typeface="Segoe UI" pitchFamily="34" charset="0"/>
              <a:cs typeface="Segoe UI" pitchFamily="34" charset="0"/>
            </a:endParaRPr>
          </a:p>
        </p:txBody>
      </p:sp>
      <p:pic>
        <p:nvPicPr>
          <p:cNvPr id="3074" name="Picture 2" descr="C:\Users\Rajesh.M.CEMINDIA\Pictures\Images\5052860033_0c0b7935fd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542" y="1360967"/>
            <a:ext cx="5545100" cy="799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752849"/>
      </p:ext>
    </p:extLst>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Thank You</a:t>
            </a:r>
            <a:endParaRPr lang="en-US" dirty="0"/>
          </a:p>
        </p:txBody>
      </p:sp>
    </p:spTree>
    <p:extLst>
      <p:ext uri="{BB962C8B-B14F-4D97-AF65-F5344CB8AC3E}">
        <p14:creationId xmlns:p14="http://schemas.microsoft.com/office/powerpoint/2010/main" val="3870667838"/>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2"/>
          <p:cNvSpPr>
            <a:spLocks noGrp="1"/>
          </p:cNvSpPr>
          <p:nvPr/>
        </p:nvSpPr>
        <p:spPr>
          <a:xfrm>
            <a:off x="884330" y="1373723"/>
            <a:ext cx="16727876" cy="685572"/>
          </a:xfrm>
          <a:prstGeom prst="rect">
            <a:avLst/>
          </a:prstGeom>
        </p:spPr>
        <p:txBody>
          <a:bodyPr vert="horz" wrap="square" lIns="0" tIns="0" rIns="0" bIns="0" rtlCol="0" anchor="t">
            <a:spAutoFit/>
          </a:bodyPr>
          <a:lstStyle>
            <a:lvl1pPr algn="l" defTabSz="1371089" rtl="0" eaLnBrk="1" latinLnBrk="0" hangingPunct="1">
              <a:lnSpc>
                <a:spcPct val="90000"/>
              </a:lnSpc>
              <a:spcBef>
                <a:spcPct val="0"/>
              </a:spcBef>
              <a:buNone/>
              <a:defRPr lang="en-US" sz="4950" b="0" kern="1200" cap="none" spc="-100" baseline="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dirty="0" smtClean="0"/>
              <a:t>Industries</a:t>
            </a:r>
            <a:endParaRPr lang="en-US" dirty="0">
              <a:gradFill flip="none" rotWithShape="1">
                <a:gsLst>
                  <a:gs pos="0">
                    <a:schemeClr val="accent2"/>
                  </a:gs>
                  <a:gs pos="100000">
                    <a:schemeClr val="accent2"/>
                  </a:gs>
                </a:gsLst>
                <a:lin ang="5400000" scaled="0"/>
                <a:tileRect/>
              </a:gradFill>
              <a:latin typeface="+mn-lt"/>
            </a:endParaRPr>
          </a:p>
        </p:txBody>
      </p:sp>
      <p:sp>
        <p:nvSpPr>
          <p:cNvPr id="4" name="Rectangle 3"/>
          <p:cNvSpPr/>
          <p:nvPr/>
        </p:nvSpPr>
        <p:spPr bwMode="auto">
          <a:xfrm>
            <a:off x="1131485" y="2374516"/>
            <a:ext cx="2285406" cy="1837114"/>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ea typeface="Segoe UI" pitchFamily="34" charset="0"/>
                <a:cs typeface="Segoe UI" pitchFamily="34" charset="0"/>
              </a:rPr>
              <a:t>Construction</a:t>
            </a:r>
            <a:endParaRPr lang="en-IN" sz="2400" b="1" dirty="0">
              <a:solidFill>
                <a:srgbClr val="FFFFFF"/>
              </a:solidFill>
              <a:ea typeface="Segoe UI" pitchFamily="34" charset="0"/>
              <a:cs typeface="Segoe UI" pitchFamily="34" charset="0"/>
            </a:endParaRPr>
          </a:p>
        </p:txBody>
      </p:sp>
      <p:sp>
        <p:nvSpPr>
          <p:cNvPr id="5" name="Rectangle 4"/>
          <p:cNvSpPr/>
          <p:nvPr/>
        </p:nvSpPr>
        <p:spPr bwMode="auto">
          <a:xfrm>
            <a:off x="3487394" y="2360139"/>
            <a:ext cx="2285406" cy="1854390"/>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ea typeface="Segoe UI" pitchFamily="34" charset="0"/>
                <a:cs typeface="Segoe UI" pitchFamily="34" charset="0"/>
              </a:rPr>
              <a:t>Project Services</a:t>
            </a:r>
            <a:endParaRPr lang="en-US" sz="2400" b="1" dirty="0">
              <a:solidFill>
                <a:srgbClr val="FFFFFF"/>
              </a:solidFill>
              <a:ea typeface="Segoe UI" pitchFamily="34" charset="0"/>
              <a:cs typeface="Segoe UI" pitchFamily="34" charset="0"/>
            </a:endParaRPr>
          </a:p>
        </p:txBody>
      </p:sp>
      <p:sp>
        <p:nvSpPr>
          <p:cNvPr id="6" name="Rectangle 5"/>
          <p:cNvSpPr/>
          <p:nvPr/>
        </p:nvSpPr>
        <p:spPr bwMode="auto">
          <a:xfrm>
            <a:off x="1131488" y="4299647"/>
            <a:ext cx="2237765" cy="1853715"/>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ea typeface="Segoe UI" pitchFamily="34" charset="0"/>
                <a:cs typeface="Segoe UI" pitchFamily="34" charset="0"/>
              </a:rPr>
              <a:t>Marine</a:t>
            </a:r>
            <a:endParaRPr lang="en-IN" sz="2400" b="1" dirty="0">
              <a:solidFill>
                <a:srgbClr val="FFFFFF"/>
              </a:solidFill>
              <a:ea typeface="Segoe UI" pitchFamily="34" charset="0"/>
              <a:cs typeface="Segoe UI" pitchFamily="34" charset="0"/>
            </a:endParaRPr>
          </a:p>
        </p:txBody>
      </p:sp>
      <p:sp>
        <p:nvSpPr>
          <p:cNvPr id="7" name="Rectangle 6"/>
          <p:cNvSpPr/>
          <p:nvPr/>
        </p:nvSpPr>
        <p:spPr bwMode="auto">
          <a:xfrm>
            <a:off x="3487394" y="4322918"/>
            <a:ext cx="2285406" cy="1849493"/>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t>Oil &amp; Gas</a:t>
            </a:r>
            <a:endParaRPr lang="en-US" sz="2400" b="1" dirty="0"/>
          </a:p>
        </p:txBody>
      </p:sp>
      <p:sp>
        <p:nvSpPr>
          <p:cNvPr id="8" name="Rectangle 7"/>
          <p:cNvSpPr/>
          <p:nvPr/>
        </p:nvSpPr>
        <p:spPr bwMode="auto">
          <a:xfrm>
            <a:off x="1131485" y="6263964"/>
            <a:ext cx="2237768" cy="1816293"/>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t>Manufacturing</a:t>
            </a:r>
            <a:endParaRPr lang="en-US" sz="2400" b="1" dirty="0"/>
          </a:p>
        </p:txBody>
      </p:sp>
      <p:sp>
        <p:nvSpPr>
          <p:cNvPr id="9" name="Rectangle 8"/>
          <p:cNvSpPr/>
          <p:nvPr/>
        </p:nvSpPr>
        <p:spPr bwMode="auto">
          <a:xfrm>
            <a:off x="3487394" y="6283015"/>
            <a:ext cx="2285406" cy="1816292"/>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ea typeface="Segoe UI" pitchFamily="34" charset="0"/>
                <a:cs typeface="Segoe UI" pitchFamily="34" charset="0"/>
              </a:rPr>
              <a:t>Real Estate</a:t>
            </a:r>
            <a:endParaRPr lang="en-US" sz="2400" b="1" dirty="0">
              <a:solidFill>
                <a:srgbClr val="FFFFFF"/>
              </a:solidFill>
              <a:ea typeface="Segoe UI" pitchFamily="34" charset="0"/>
              <a:cs typeface="Segoe UI" pitchFamily="34" charset="0"/>
            </a:endParaRPr>
          </a:p>
        </p:txBody>
      </p:sp>
      <p:sp>
        <p:nvSpPr>
          <p:cNvPr id="10" name="Rectangle 9"/>
          <p:cNvSpPr/>
          <p:nvPr/>
        </p:nvSpPr>
        <p:spPr bwMode="auto">
          <a:xfrm>
            <a:off x="1131488" y="8191110"/>
            <a:ext cx="2237768" cy="1816293"/>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t>Trade &amp; Logistics</a:t>
            </a:r>
            <a:endParaRPr lang="en-US" sz="2400" b="1" dirty="0"/>
          </a:p>
        </p:txBody>
      </p:sp>
      <p:sp>
        <p:nvSpPr>
          <p:cNvPr id="11" name="Rectangle 10"/>
          <p:cNvSpPr/>
          <p:nvPr/>
        </p:nvSpPr>
        <p:spPr bwMode="auto">
          <a:xfrm>
            <a:off x="3487397" y="8210161"/>
            <a:ext cx="2285406" cy="1816292"/>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ea typeface="Segoe UI" pitchFamily="34" charset="0"/>
                <a:cs typeface="Segoe UI" pitchFamily="34" charset="0"/>
              </a:rPr>
              <a:t>Retail</a:t>
            </a:r>
            <a:endParaRPr lang="en-US" sz="2400" b="1" dirty="0">
              <a:solidFill>
                <a:srgbClr val="FFFFFF"/>
              </a:solidFill>
              <a:ea typeface="Segoe UI" pitchFamily="34" charset="0"/>
              <a:cs typeface="Segoe UI" pitchFamily="34" charset="0"/>
            </a:endParaRPr>
          </a:p>
        </p:txBody>
      </p:sp>
      <p:sp>
        <p:nvSpPr>
          <p:cNvPr id="12" name="Rectangle 11"/>
          <p:cNvSpPr/>
          <p:nvPr/>
        </p:nvSpPr>
        <p:spPr bwMode="auto">
          <a:xfrm>
            <a:off x="13125711" y="2355466"/>
            <a:ext cx="2285406" cy="1837114"/>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ea typeface="Segoe UI" pitchFamily="34" charset="0"/>
                <a:cs typeface="Segoe UI" pitchFamily="34" charset="0"/>
              </a:rPr>
              <a:t>Aviation</a:t>
            </a:r>
          </a:p>
        </p:txBody>
      </p:sp>
      <p:sp>
        <p:nvSpPr>
          <p:cNvPr id="13" name="Rectangle 12"/>
          <p:cNvSpPr/>
          <p:nvPr/>
        </p:nvSpPr>
        <p:spPr bwMode="auto">
          <a:xfrm>
            <a:off x="15548307" y="2355466"/>
            <a:ext cx="2285406" cy="1854390"/>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ea typeface="Segoe UI" pitchFamily="34" charset="0"/>
                <a:cs typeface="Segoe UI" pitchFamily="34" charset="0"/>
              </a:rPr>
              <a:t>Automotive</a:t>
            </a:r>
            <a:endParaRPr lang="en-US" sz="2400" b="1" dirty="0">
              <a:solidFill>
                <a:srgbClr val="FFFFFF"/>
              </a:solidFill>
              <a:ea typeface="Segoe UI" pitchFamily="34" charset="0"/>
              <a:cs typeface="Segoe UI" pitchFamily="34" charset="0"/>
            </a:endParaRPr>
          </a:p>
        </p:txBody>
      </p:sp>
      <p:sp>
        <p:nvSpPr>
          <p:cNvPr id="14" name="Rectangle 13"/>
          <p:cNvSpPr/>
          <p:nvPr/>
        </p:nvSpPr>
        <p:spPr bwMode="auto">
          <a:xfrm>
            <a:off x="13116201" y="4314024"/>
            <a:ext cx="2237765" cy="1853715"/>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ea typeface="Segoe UI" pitchFamily="34" charset="0"/>
                <a:cs typeface="Segoe UI" pitchFamily="34" charset="0"/>
              </a:rPr>
              <a:t>Insurance</a:t>
            </a:r>
            <a:endParaRPr lang="en-IN" sz="2400" b="1" dirty="0">
              <a:solidFill>
                <a:srgbClr val="FFFFFF"/>
              </a:solidFill>
              <a:ea typeface="Segoe UI" pitchFamily="34" charset="0"/>
              <a:cs typeface="Segoe UI" pitchFamily="34" charset="0"/>
            </a:endParaRPr>
          </a:p>
        </p:txBody>
      </p:sp>
      <p:sp>
        <p:nvSpPr>
          <p:cNvPr id="15" name="Rectangle 14"/>
          <p:cNvSpPr/>
          <p:nvPr/>
        </p:nvSpPr>
        <p:spPr bwMode="auto">
          <a:xfrm>
            <a:off x="15529257" y="4318245"/>
            <a:ext cx="2285406" cy="1849493"/>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t>Banking</a:t>
            </a:r>
            <a:endParaRPr lang="en-US" sz="2400" b="1" dirty="0"/>
          </a:p>
        </p:txBody>
      </p:sp>
      <p:sp>
        <p:nvSpPr>
          <p:cNvPr id="16" name="Rectangle 15"/>
          <p:cNvSpPr/>
          <p:nvPr/>
        </p:nvSpPr>
        <p:spPr bwMode="auto">
          <a:xfrm>
            <a:off x="13116198" y="6278341"/>
            <a:ext cx="2237768" cy="1816293"/>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t>Health &amp; Fitness</a:t>
            </a:r>
            <a:endParaRPr lang="en-US" sz="2400" b="1" dirty="0"/>
          </a:p>
        </p:txBody>
      </p:sp>
      <p:sp>
        <p:nvSpPr>
          <p:cNvPr id="17" name="Rectangle 16"/>
          <p:cNvSpPr/>
          <p:nvPr/>
        </p:nvSpPr>
        <p:spPr bwMode="auto">
          <a:xfrm>
            <a:off x="15529257" y="6278342"/>
            <a:ext cx="2285406" cy="1816292"/>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ea typeface="Segoe UI" pitchFamily="34" charset="0"/>
                <a:cs typeface="Segoe UI" pitchFamily="34" charset="0"/>
              </a:rPr>
              <a:t>Transportation</a:t>
            </a:r>
            <a:endParaRPr lang="en-US" sz="2400" b="1" dirty="0">
              <a:solidFill>
                <a:srgbClr val="FFFFFF"/>
              </a:solidFill>
              <a:ea typeface="Segoe UI" pitchFamily="34" charset="0"/>
              <a:cs typeface="Segoe UI" pitchFamily="34" charset="0"/>
            </a:endParaRPr>
          </a:p>
        </p:txBody>
      </p:sp>
      <p:sp>
        <p:nvSpPr>
          <p:cNvPr id="18" name="Rectangle 17"/>
          <p:cNvSpPr/>
          <p:nvPr/>
        </p:nvSpPr>
        <p:spPr bwMode="auto">
          <a:xfrm>
            <a:off x="13116201" y="8205487"/>
            <a:ext cx="2237768" cy="1816293"/>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a:r>
              <a:rPr lang="en-US" sz="2400" b="1" dirty="0" smtClean="0"/>
              <a:t>Equipment Rental</a:t>
            </a:r>
            <a:endParaRPr lang="en-US" sz="2400" b="1" dirty="0"/>
          </a:p>
        </p:txBody>
      </p:sp>
      <p:sp>
        <p:nvSpPr>
          <p:cNvPr id="19" name="Rectangle 18"/>
          <p:cNvSpPr/>
          <p:nvPr/>
        </p:nvSpPr>
        <p:spPr bwMode="auto">
          <a:xfrm>
            <a:off x="15529260" y="8205488"/>
            <a:ext cx="2285406" cy="1816292"/>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ea typeface="Segoe UI" pitchFamily="34" charset="0"/>
                <a:cs typeface="Segoe UI" pitchFamily="34" charset="0"/>
              </a:rPr>
              <a:t>Telecom</a:t>
            </a:r>
            <a:endParaRPr lang="en-US" sz="2400" b="1" dirty="0">
              <a:solidFill>
                <a:srgbClr val="FFFFFF"/>
              </a:solidFill>
              <a:ea typeface="Segoe UI" pitchFamily="34" charset="0"/>
              <a:cs typeface="Segoe UI" pitchFamily="34" charset="0"/>
            </a:endParaRPr>
          </a:p>
        </p:txBody>
      </p:sp>
      <p:sp>
        <p:nvSpPr>
          <p:cNvPr id="20" name="Rectangle 19"/>
          <p:cNvSpPr/>
          <p:nvPr/>
        </p:nvSpPr>
        <p:spPr bwMode="auto">
          <a:xfrm>
            <a:off x="5906150" y="2355466"/>
            <a:ext cx="2285406" cy="1837114"/>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IN" sz="2400" b="1" dirty="0" smtClean="0">
                <a:solidFill>
                  <a:srgbClr val="FFFFFF"/>
                </a:solidFill>
                <a:ea typeface="Segoe UI" pitchFamily="34" charset="0"/>
                <a:cs typeface="Segoe UI" pitchFamily="34" charset="0"/>
              </a:rPr>
              <a:t>Facility Management</a:t>
            </a:r>
            <a:endParaRPr lang="en-IN" sz="2400" b="1" dirty="0">
              <a:solidFill>
                <a:srgbClr val="FFFFFF"/>
              </a:solidFill>
              <a:ea typeface="Segoe UI" pitchFamily="34" charset="0"/>
              <a:cs typeface="Segoe UI" pitchFamily="34" charset="0"/>
            </a:endParaRPr>
          </a:p>
        </p:txBody>
      </p:sp>
      <p:sp>
        <p:nvSpPr>
          <p:cNvPr id="21" name="Rectangle 20"/>
          <p:cNvSpPr/>
          <p:nvPr/>
        </p:nvSpPr>
        <p:spPr bwMode="auto">
          <a:xfrm>
            <a:off x="8322101" y="2355466"/>
            <a:ext cx="2285406" cy="1854390"/>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ea typeface="Segoe UI" pitchFamily="34" charset="0"/>
                <a:cs typeface="Segoe UI" pitchFamily="34" charset="0"/>
              </a:rPr>
              <a:t>Food &amp; Beverage</a:t>
            </a:r>
            <a:endParaRPr lang="en-US" sz="2400" b="1" dirty="0">
              <a:solidFill>
                <a:srgbClr val="FFFFFF"/>
              </a:solidFill>
              <a:ea typeface="Segoe UI" pitchFamily="34" charset="0"/>
              <a:cs typeface="Segoe UI" pitchFamily="34" charset="0"/>
            </a:endParaRPr>
          </a:p>
        </p:txBody>
      </p:sp>
      <p:sp>
        <p:nvSpPr>
          <p:cNvPr id="22" name="Rectangle 21"/>
          <p:cNvSpPr/>
          <p:nvPr/>
        </p:nvSpPr>
        <p:spPr bwMode="auto">
          <a:xfrm>
            <a:off x="10728603" y="2357240"/>
            <a:ext cx="2285406" cy="1854390"/>
          </a:xfrm>
          <a:prstGeom prst="rect">
            <a:avLst/>
          </a:prstGeom>
          <a:solidFill>
            <a:srgbClr val="072B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68567" rIns="0" bIns="68567" numCol="1" rtlCol="0" anchor="ctr" anchorCtr="0" compatLnSpc="1">
            <a:prstTxWarp prst="textNoShape">
              <a:avLst/>
            </a:prstTxWarp>
          </a:bodyPr>
          <a:lstStyle/>
          <a:p>
            <a:pPr algn="ctr" defTabSz="1827393" fontAlgn="base">
              <a:spcBef>
                <a:spcPct val="0"/>
              </a:spcBef>
              <a:spcAft>
                <a:spcPct val="0"/>
              </a:spcAft>
            </a:pPr>
            <a:r>
              <a:rPr lang="en-US" sz="2400" b="1" dirty="0" smtClean="0">
                <a:solidFill>
                  <a:srgbClr val="FFFFFF"/>
                </a:solidFill>
                <a:ea typeface="Segoe UI" pitchFamily="34" charset="0"/>
                <a:cs typeface="Segoe UI" pitchFamily="34" charset="0"/>
              </a:rPr>
              <a:t>Agriculture</a:t>
            </a:r>
            <a:endParaRPr lang="en-US" sz="2400" b="1" dirty="0">
              <a:solidFill>
                <a:srgbClr val="FFFFFF"/>
              </a:solidFill>
              <a:ea typeface="Segoe UI" pitchFamily="34" charset="0"/>
              <a:cs typeface="Segoe UI" pitchFamily="34" charset="0"/>
            </a:endParaRPr>
          </a:p>
        </p:txBody>
      </p:sp>
      <p:grpSp>
        <p:nvGrpSpPr>
          <p:cNvPr id="23" name="Group 22"/>
          <p:cNvGrpSpPr/>
          <p:nvPr/>
        </p:nvGrpSpPr>
        <p:grpSpPr>
          <a:xfrm>
            <a:off x="5906150" y="4322918"/>
            <a:ext cx="7107859" cy="5703535"/>
            <a:chOff x="5921258" y="4447710"/>
            <a:chExt cx="7107859" cy="5593908"/>
          </a:xfrm>
        </p:grpSpPr>
        <p:pic>
          <p:nvPicPr>
            <p:cNvPr id="24" name="Picture 5" descr="D:\Presentation_Origin\33.jpeg"/>
            <p:cNvPicPr>
              <a:picLocks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641321" y="8210161"/>
              <a:ext cx="2372687" cy="182414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D:\Presentation_Origin\url.jpg"/>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607507" y="6283015"/>
              <a:ext cx="2421610" cy="2021588"/>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p:cNvGrpSpPr/>
            <p:nvPr/>
          </p:nvGrpSpPr>
          <p:grpSpPr>
            <a:xfrm>
              <a:off x="5921258" y="4447710"/>
              <a:ext cx="7092750" cy="5593908"/>
              <a:chOff x="5921258" y="4419473"/>
              <a:chExt cx="7092750" cy="5614834"/>
            </a:xfrm>
          </p:grpSpPr>
          <p:pic>
            <p:nvPicPr>
              <p:cNvPr id="27" name="Picture 2" descr="C:\Users\Rajesh.M.CEMINDIA\Pictures\Images\3525054487_8cfe37a361_o.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485691" y="4440399"/>
                <a:ext cx="2528317" cy="184261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 descr="D:\Presentation_Origin\Industrial_2.jpg"/>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17692" y="4419473"/>
                <a:ext cx="2268000" cy="186354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D:\Presentation_Origin\Automotive.jpg"/>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21258" y="6244687"/>
                <a:ext cx="2268000" cy="208682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9" descr="D:\Presentation_Origin\aghazelton1.jpg"/>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927921" y="8331507"/>
                <a:ext cx="2268000" cy="17028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D:\Presentation_Origin\images.jpg"/>
              <p:cNvPicPr>
                <a:picLocks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191555" y="6283015"/>
                <a:ext cx="2415951" cy="202158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7" descr="D:\Case studies\Case Study Saveco\hypermarket.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921258" y="4440399"/>
                <a:ext cx="2275705" cy="180112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D:\Presentation_Origin\Telecom.jpg"/>
              <p:cNvPicPr>
                <a:picLocks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8189257" y="8287965"/>
                <a:ext cx="2452063" cy="174634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729353318"/>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97722" y="2712051"/>
            <a:ext cx="4923954" cy="6288966"/>
            <a:chOff x="906111" y="1104900"/>
            <a:chExt cx="2293568" cy="3604898"/>
          </a:xfrm>
        </p:grpSpPr>
        <p:sp>
          <p:nvSpPr>
            <p:cNvPr id="4" name="white gradient"/>
            <p:cNvSpPr/>
            <p:nvPr/>
          </p:nvSpPr>
          <p:spPr>
            <a:xfrm>
              <a:off x="906111" y="1104900"/>
              <a:ext cx="2291722" cy="601832"/>
            </a:xfrm>
            <a:prstGeom prst="rect">
              <a:avLst/>
            </a:prstGeom>
            <a:solidFill>
              <a:schemeClr val="accent5"/>
            </a:solidFill>
            <a:ln w="3175" cap="rnd">
              <a:noFill/>
              <a:headEnd type="none" w="lg" len="med"/>
              <a:tailEnd type="oval" w="med"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099" tIns="68550" rIns="137099" bIns="68550" numCol="1" spcCol="0" rtlCol="0" fromWordArt="0" anchor="ctr" anchorCtr="0" forceAA="0" compatLnSpc="1">
              <a:prstTxWarp prst="textNoShape">
                <a:avLst/>
              </a:prstTxWarp>
              <a:noAutofit/>
            </a:bodyPr>
            <a:lstStyle/>
            <a:p>
              <a:pPr algn="ctr" defTabSz="1220094"/>
              <a:r>
                <a:rPr lang="en-IN" sz="2800" dirty="0">
                  <a:gradFill>
                    <a:gsLst>
                      <a:gs pos="0">
                        <a:srgbClr val="FFFFFF"/>
                      </a:gs>
                      <a:gs pos="100000">
                        <a:srgbClr val="FFFFFF"/>
                      </a:gs>
                    </a:gsLst>
                    <a:lin ang="16200000" scaled="0"/>
                  </a:gradFill>
                  <a:latin typeface="Segoe UI" pitchFamily="34" charset="0"/>
                  <a:ea typeface="Segoe UI" pitchFamily="34" charset="0"/>
                  <a:cs typeface="Segoe UI" pitchFamily="34" charset="0"/>
                </a:rPr>
                <a:t> Over millions hours of Dynamics experience</a:t>
              </a:r>
            </a:p>
          </p:txBody>
        </p:sp>
        <p:sp>
          <p:nvSpPr>
            <p:cNvPr id="5" name="Content Placeholder 4"/>
            <p:cNvSpPr txBox="1">
              <a:spLocks/>
            </p:cNvSpPr>
            <p:nvPr/>
          </p:nvSpPr>
          <p:spPr>
            <a:xfrm>
              <a:off x="906111" y="3642940"/>
              <a:ext cx="2291722" cy="1066858"/>
            </a:xfrm>
            <a:prstGeom prst="rect">
              <a:avLst/>
            </a:prstGeom>
            <a:solidFill>
              <a:schemeClr val="accent5"/>
            </a:solidFill>
          </p:spPr>
          <p:txBody>
            <a:bodyPr anchor="ctr"/>
            <a:lstStyle>
              <a:lvl1pPr marL="231775" indent="-231775" algn="l" defTabSz="914400" rtl="0" eaLnBrk="1" latinLnBrk="0" hangingPunct="1">
                <a:spcBef>
                  <a:spcPct val="20000"/>
                </a:spcBef>
                <a:buClr>
                  <a:srgbClr val="397FBB"/>
                </a:buClr>
                <a:buSzPct val="105000"/>
                <a:buFontTx/>
                <a:buBlip>
                  <a:blip r:embed="rId2"/>
                </a:buBlip>
                <a:defRPr sz="1800" kern="1200">
                  <a:solidFill>
                    <a:srgbClr val="397FBB"/>
                  </a:solidFill>
                  <a:latin typeface="Verdana" pitchFamily="34" charset="0"/>
                  <a:ea typeface="Verdana" pitchFamily="34" charset="0"/>
                  <a:cs typeface="Verdana" pitchFamily="34" charset="0"/>
                </a:defRPr>
              </a:lvl1pPr>
              <a:lvl2pPr marL="457200" indent="-230188" algn="l" defTabSz="914400" rtl="0" eaLnBrk="1" latinLnBrk="0" hangingPunct="1">
                <a:spcBef>
                  <a:spcPct val="20000"/>
                </a:spcBef>
                <a:buClr>
                  <a:srgbClr val="F1AB3C"/>
                </a:buClr>
                <a:buFont typeface="Arial" pitchFamily="34" charset="0"/>
                <a:buChar char="–"/>
                <a:defRPr sz="1600" kern="1200">
                  <a:solidFill>
                    <a:srgbClr val="626161"/>
                  </a:solidFill>
                  <a:latin typeface="Verdana" pitchFamily="34" charset="0"/>
                  <a:ea typeface="Verdana" pitchFamily="34" charset="0"/>
                  <a:cs typeface="Verdana" pitchFamily="34" charset="0"/>
                </a:defRPr>
              </a:lvl2pPr>
              <a:lvl3pPr marL="795338" indent="-228600" algn="l" defTabSz="914400" rtl="0" eaLnBrk="1" latinLnBrk="0" hangingPunct="1">
                <a:spcBef>
                  <a:spcPct val="20000"/>
                </a:spcBef>
                <a:buClr>
                  <a:srgbClr val="F1AB3C"/>
                </a:buClr>
                <a:buFont typeface="Arial" pitchFamily="34" charset="0"/>
                <a:buChar char="•"/>
                <a:defRPr sz="1400" kern="1200">
                  <a:solidFill>
                    <a:srgbClr val="626161"/>
                  </a:solidFill>
                  <a:latin typeface="Verdana" pitchFamily="34" charset="0"/>
                  <a:ea typeface="Verdana" pitchFamily="34" charset="0"/>
                  <a:cs typeface="Verdana" pitchFamily="34" charset="0"/>
                </a:defRPr>
              </a:lvl3pPr>
              <a:lvl4pPr marL="1143000" indent="-228600" algn="l" defTabSz="914400" rtl="0" eaLnBrk="1" latinLnBrk="0" hangingPunct="1">
                <a:spcBef>
                  <a:spcPct val="20000"/>
                </a:spcBef>
                <a:buClr>
                  <a:srgbClr val="F1AB3C"/>
                </a:buClr>
                <a:buFont typeface="Arial" pitchFamily="34" charset="0"/>
                <a:buChar char="–"/>
                <a:defRPr sz="1200" kern="1200">
                  <a:solidFill>
                    <a:srgbClr val="626161"/>
                  </a:solidFill>
                  <a:latin typeface="Verdana" pitchFamily="34" charset="0"/>
                  <a:ea typeface="Verdana" pitchFamily="34" charset="0"/>
                  <a:cs typeface="Verdana" pitchFamily="34" charset="0"/>
                </a:defRPr>
              </a:lvl4pPr>
              <a:lvl5pPr marL="1484313" indent="-228600" algn="l" defTabSz="914400" rtl="0" eaLnBrk="1" latinLnBrk="0" hangingPunct="1">
                <a:spcBef>
                  <a:spcPct val="20000"/>
                </a:spcBef>
                <a:buClr>
                  <a:srgbClr val="F1AB3C"/>
                </a:buClr>
                <a:buFont typeface="Arial" pitchFamily="34" charset="0"/>
                <a:buChar char="»"/>
                <a:defRPr sz="1200" kern="1200">
                  <a:solidFill>
                    <a:srgbClr val="62616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IN" sz="2800" dirty="0" smtClean="0">
                  <a:gradFill>
                    <a:gsLst>
                      <a:gs pos="0">
                        <a:srgbClr val="FFFFFF"/>
                      </a:gs>
                      <a:gs pos="100000">
                        <a:srgbClr val="FFFFFF"/>
                      </a:gs>
                    </a:gsLst>
                    <a:lin ang="16200000" scaled="0"/>
                  </a:gradFill>
                  <a:latin typeface="Segoe UI"/>
                  <a:ea typeface="Segoe UI" pitchFamily="34" charset="0"/>
                  <a:cs typeface="Segoe UI" pitchFamily="34" charset="0"/>
                </a:rPr>
                <a:t>Onsite </a:t>
              </a:r>
              <a:r>
                <a:rPr lang="en-IN" sz="2800" dirty="0">
                  <a:gradFill>
                    <a:gsLst>
                      <a:gs pos="0">
                        <a:srgbClr val="FFFFFF"/>
                      </a:gs>
                      <a:gs pos="100000">
                        <a:srgbClr val="FFFFFF"/>
                      </a:gs>
                    </a:gsLst>
                    <a:lin ang="16200000" scaled="0"/>
                  </a:gradFill>
                  <a:latin typeface="Segoe UI"/>
                  <a:ea typeface="Segoe UI" pitchFamily="34" charset="0"/>
                  <a:cs typeface="Segoe UI" pitchFamily="34" charset="0"/>
                </a:rPr>
                <a:t>/ </a:t>
              </a:r>
              <a:r>
                <a:rPr lang="en-IN" sz="2800" dirty="0" smtClean="0">
                  <a:gradFill>
                    <a:gsLst>
                      <a:gs pos="0">
                        <a:srgbClr val="FFFFFF"/>
                      </a:gs>
                      <a:gs pos="100000">
                        <a:srgbClr val="FFFFFF"/>
                      </a:gs>
                    </a:gsLst>
                    <a:lin ang="16200000" scaled="0"/>
                  </a:gradFill>
                  <a:latin typeface="Segoe UI"/>
                  <a:ea typeface="Segoe UI" pitchFamily="34" charset="0"/>
                  <a:cs typeface="Segoe UI" pitchFamily="34" charset="0"/>
                </a:rPr>
                <a:t>Offshore experience</a:t>
              </a:r>
              <a:endParaRPr lang="en-IN" sz="2800" dirty="0">
                <a:gradFill>
                  <a:gsLst>
                    <a:gs pos="0">
                      <a:srgbClr val="FFFFFF"/>
                    </a:gs>
                    <a:gs pos="100000">
                      <a:srgbClr val="FFFFFF"/>
                    </a:gs>
                  </a:gsLst>
                  <a:lin ang="16200000" scaled="0"/>
                </a:gradFill>
                <a:latin typeface="Segoe UI"/>
                <a:ea typeface="Segoe UI" pitchFamily="34" charset="0"/>
                <a:cs typeface="Segoe UI" pitchFamily="34" charset="0"/>
              </a:endParaRPr>
            </a:p>
          </p:txBody>
        </p:sp>
        <p:pic>
          <p:nvPicPr>
            <p:cNvPr id="6" name="Picture 2"/>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906111" y="1706732"/>
              <a:ext cx="2293568" cy="1936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p:cNvGrpSpPr/>
          <p:nvPr/>
        </p:nvGrpSpPr>
        <p:grpSpPr>
          <a:xfrm>
            <a:off x="6681473" y="2711893"/>
            <a:ext cx="4907706" cy="6289122"/>
            <a:chOff x="3352800" y="1104900"/>
            <a:chExt cx="2286000" cy="3604988"/>
          </a:xfrm>
        </p:grpSpPr>
        <p:sp>
          <p:nvSpPr>
            <p:cNvPr id="8" name="white gradient"/>
            <p:cNvSpPr/>
            <p:nvPr/>
          </p:nvSpPr>
          <p:spPr>
            <a:xfrm>
              <a:off x="3352800" y="1104900"/>
              <a:ext cx="2286000" cy="603504"/>
            </a:xfrm>
            <a:prstGeom prst="rect">
              <a:avLst/>
            </a:prstGeom>
            <a:solidFill>
              <a:schemeClr val="accent1">
                <a:lumMod val="75000"/>
              </a:schemeClr>
            </a:solidFill>
            <a:ln w="3175" cap="rnd">
              <a:noFill/>
              <a:headEnd type="none" w="lg" len="med"/>
              <a:tailEnd type="oval" w="med"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099" tIns="68550" rIns="137099" bIns="68550" numCol="1" spcCol="0" rtlCol="0" fromWordArt="0" anchor="ctr" anchorCtr="0" forceAA="0" compatLnSpc="1">
              <a:prstTxWarp prst="textNoShape">
                <a:avLst/>
              </a:prstTxWarp>
              <a:noAutofit/>
            </a:bodyPr>
            <a:lstStyle/>
            <a:p>
              <a:pPr algn="ctr" defTabSz="1220094"/>
              <a:r>
                <a:rPr lang="en-IN" sz="2800" dirty="0">
                  <a:gradFill>
                    <a:gsLst>
                      <a:gs pos="0">
                        <a:srgbClr val="FFFFFF"/>
                      </a:gs>
                      <a:gs pos="100000">
                        <a:srgbClr val="FFFFFF"/>
                      </a:gs>
                    </a:gsLst>
                    <a:lin ang="16200000" scaled="0"/>
                  </a:gradFill>
                  <a:latin typeface="Segoe UI" pitchFamily="34" charset="0"/>
                  <a:ea typeface="Segoe UI" pitchFamily="34" charset="0"/>
                  <a:cs typeface="Segoe UI" pitchFamily="34" charset="0"/>
                </a:rPr>
                <a:t> Committed to ‘Timely &amp; Quality’ delivery</a:t>
              </a:r>
            </a:p>
          </p:txBody>
        </p:sp>
        <p:sp>
          <p:nvSpPr>
            <p:cNvPr id="9" name="Content Placeholder 4"/>
            <p:cNvSpPr txBox="1">
              <a:spLocks/>
            </p:cNvSpPr>
            <p:nvPr/>
          </p:nvSpPr>
          <p:spPr>
            <a:xfrm>
              <a:off x="3352800" y="3632940"/>
              <a:ext cx="2285195" cy="1076948"/>
            </a:xfrm>
            <a:prstGeom prst="rect">
              <a:avLst/>
            </a:prstGeom>
            <a:solidFill>
              <a:schemeClr val="accent1">
                <a:lumMod val="75000"/>
              </a:schemeClr>
            </a:solidFill>
          </p:spPr>
          <p:txBody>
            <a:bodyPr lIns="68580" tIns="0" rIns="68580" bIns="0" anchor="ctr"/>
            <a:lstStyle>
              <a:lvl1pPr marL="231775" indent="-231775" algn="l" defTabSz="914400" rtl="0" eaLnBrk="1" latinLnBrk="0" hangingPunct="1">
                <a:spcBef>
                  <a:spcPct val="20000"/>
                </a:spcBef>
                <a:buClr>
                  <a:srgbClr val="397FBB"/>
                </a:buClr>
                <a:buSzPct val="105000"/>
                <a:buFontTx/>
                <a:buBlip>
                  <a:blip r:embed="rId2"/>
                </a:buBlip>
                <a:defRPr sz="1800" kern="1200">
                  <a:solidFill>
                    <a:srgbClr val="397FBB"/>
                  </a:solidFill>
                  <a:latin typeface="Verdana" pitchFamily="34" charset="0"/>
                  <a:ea typeface="Verdana" pitchFamily="34" charset="0"/>
                  <a:cs typeface="Verdana" pitchFamily="34" charset="0"/>
                </a:defRPr>
              </a:lvl1pPr>
              <a:lvl2pPr marL="457200" indent="-230188" algn="l" defTabSz="914400" rtl="0" eaLnBrk="1" latinLnBrk="0" hangingPunct="1">
                <a:spcBef>
                  <a:spcPct val="20000"/>
                </a:spcBef>
                <a:buClr>
                  <a:srgbClr val="F1AB3C"/>
                </a:buClr>
                <a:buFont typeface="Arial" pitchFamily="34" charset="0"/>
                <a:buChar char="–"/>
                <a:defRPr sz="1600" kern="1200">
                  <a:solidFill>
                    <a:srgbClr val="626161"/>
                  </a:solidFill>
                  <a:latin typeface="Verdana" pitchFamily="34" charset="0"/>
                  <a:ea typeface="Verdana" pitchFamily="34" charset="0"/>
                  <a:cs typeface="Verdana" pitchFamily="34" charset="0"/>
                </a:defRPr>
              </a:lvl2pPr>
              <a:lvl3pPr marL="795338" indent="-228600" algn="l" defTabSz="914400" rtl="0" eaLnBrk="1" latinLnBrk="0" hangingPunct="1">
                <a:spcBef>
                  <a:spcPct val="20000"/>
                </a:spcBef>
                <a:buClr>
                  <a:srgbClr val="F1AB3C"/>
                </a:buClr>
                <a:buFont typeface="Arial" pitchFamily="34" charset="0"/>
                <a:buChar char="•"/>
                <a:defRPr sz="1400" kern="1200">
                  <a:solidFill>
                    <a:srgbClr val="626161"/>
                  </a:solidFill>
                  <a:latin typeface="Verdana" pitchFamily="34" charset="0"/>
                  <a:ea typeface="Verdana" pitchFamily="34" charset="0"/>
                  <a:cs typeface="Verdana" pitchFamily="34" charset="0"/>
                </a:defRPr>
              </a:lvl3pPr>
              <a:lvl4pPr marL="1143000" indent="-228600" algn="l" defTabSz="914400" rtl="0" eaLnBrk="1" latinLnBrk="0" hangingPunct="1">
                <a:spcBef>
                  <a:spcPct val="20000"/>
                </a:spcBef>
                <a:buClr>
                  <a:srgbClr val="F1AB3C"/>
                </a:buClr>
                <a:buFont typeface="Arial" pitchFamily="34" charset="0"/>
                <a:buChar char="–"/>
                <a:defRPr sz="1200" kern="1200">
                  <a:solidFill>
                    <a:srgbClr val="626161"/>
                  </a:solidFill>
                  <a:latin typeface="Verdana" pitchFamily="34" charset="0"/>
                  <a:ea typeface="Verdana" pitchFamily="34" charset="0"/>
                  <a:cs typeface="Verdana" pitchFamily="34" charset="0"/>
                </a:defRPr>
              </a:lvl4pPr>
              <a:lvl5pPr marL="1484313" indent="-228600" algn="l" defTabSz="914400" rtl="0" eaLnBrk="1" latinLnBrk="0" hangingPunct="1">
                <a:spcBef>
                  <a:spcPct val="20000"/>
                </a:spcBef>
                <a:buClr>
                  <a:srgbClr val="F1AB3C"/>
                </a:buClr>
                <a:buFont typeface="Arial" pitchFamily="34" charset="0"/>
                <a:buChar char="»"/>
                <a:defRPr sz="1200" kern="1200">
                  <a:solidFill>
                    <a:srgbClr val="62616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IN" sz="2800" spc="-30" dirty="0">
                  <a:gradFill>
                    <a:gsLst>
                      <a:gs pos="0">
                        <a:srgbClr val="FFFFFF"/>
                      </a:gs>
                      <a:gs pos="100000">
                        <a:srgbClr val="FFFFFF"/>
                      </a:gs>
                    </a:gsLst>
                    <a:lin ang="16200000" scaled="0"/>
                  </a:gradFill>
                  <a:latin typeface="Segoe UI"/>
                  <a:ea typeface="Segoe UI" pitchFamily="34" charset="0"/>
                  <a:cs typeface="Segoe UI" pitchFamily="34" charset="0"/>
                </a:rPr>
                <a:t> Incentivized for FTR (First time Right)</a:t>
              </a:r>
            </a:p>
          </p:txBody>
        </p:sp>
        <p:pic>
          <p:nvPicPr>
            <p:cNvPr id="10" name="Picture 3"/>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3352800" y="1708497"/>
              <a:ext cx="2286000" cy="1924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Group 10"/>
          <p:cNvGrpSpPr/>
          <p:nvPr/>
        </p:nvGrpSpPr>
        <p:grpSpPr>
          <a:xfrm>
            <a:off x="11744146" y="2712051"/>
            <a:ext cx="4905983" cy="6288966"/>
            <a:chOff x="5789028" y="1104900"/>
            <a:chExt cx="2285197" cy="3604898"/>
          </a:xfrm>
        </p:grpSpPr>
        <p:grpSp>
          <p:nvGrpSpPr>
            <p:cNvPr id="12" name="Group 11"/>
            <p:cNvGrpSpPr/>
            <p:nvPr/>
          </p:nvGrpSpPr>
          <p:grpSpPr>
            <a:xfrm>
              <a:off x="5789028" y="1104900"/>
              <a:ext cx="2285197" cy="3604898"/>
              <a:chOff x="5791200" y="1104900"/>
              <a:chExt cx="2285197" cy="3604898"/>
            </a:xfrm>
          </p:grpSpPr>
          <p:sp>
            <p:nvSpPr>
              <p:cNvPr id="14" name="white gradient"/>
              <p:cNvSpPr/>
              <p:nvPr/>
            </p:nvSpPr>
            <p:spPr>
              <a:xfrm>
                <a:off x="5791200" y="1104900"/>
                <a:ext cx="2285197" cy="603504"/>
              </a:xfrm>
              <a:prstGeom prst="rect">
                <a:avLst/>
              </a:prstGeom>
              <a:solidFill>
                <a:schemeClr val="accent4"/>
              </a:solidFill>
              <a:ln w="3175" cap="rnd">
                <a:noFill/>
                <a:headEnd type="none" w="lg" len="med"/>
                <a:tailEnd type="oval" w="med"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099" tIns="68550" rIns="137099" bIns="68550" numCol="1" spcCol="0" rtlCol="0" fromWordArt="0" anchor="ctr" anchorCtr="0" forceAA="0" compatLnSpc="1">
                <a:prstTxWarp prst="textNoShape">
                  <a:avLst/>
                </a:prstTxWarp>
                <a:noAutofit/>
              </a:bodyPr>
              <a:lstStyle/>
              <a:p>
                <a:pPr algn="ctr" defTabSz="1220094"/>
                <a:r>
                  <a:rPr lang="en-IN" sz="2800" dirty="0">
                    <a:gradFill>
                      <a:gsLst>
                        <a:gs pos="0">
                          <a:srgbClr val="FFFFFF"/>
                        </a:gs>
                        <a:gs pos="100000">
                          <a:srgbClr val="FFFFFF"/>
                        </a:gs>
                      </a:gsLst>
                      <a:lin ang="16200000" scaled="0"/>
                    </a:gradFill>
                    <a:latin typeface="Segoe UI" pitchFamily="34" charset="0"/>
                    <a:ea typeface="Segoe UI" pitchFamily="34" charset="0"/>
                    <a:cs typeface="Segoe UI" pitchFamily="34" charset="0"/>
                  </a:rPr>
                  <a:t>Qualified people from premium institutes </a:t>
                </a:r>
              </a:p>
            </p:txBody>
          </p:sp>
          <p:sp>
            <p:nvSpPr>
              <p:cNvPr id="15" name="Content Placeholder 4"/>
              <p:cNvSpPr txBox="1">
                <a:spLocks/>
              </p:cNvSpPr>
              <p:nvPr/>
            </p:nvSpPr>
            <p:spPr>
              <a:xfrm>
                <a:off x="5791200" y="3634366"/>
                <a:ext cx="2285197" cy="1075432"/>
              </a:xfrm>
              <a:prstGeom prst="rect">
                <a:avLst/>
              </a:prstGeom>
              <a:solidFill>
                <a:schemeClr val="accent4"/>
              </a:solidFill>
            </p:spPr>
            <p:txBody>
              <a:bodyPr anchor="ctr"/>
              <a:lstStyle>
                <a:defPPr>
                  <a:defRPr lang="en-US"/>
                </a:defPPr>
                <a:lvl1pPr indent="0" algn="ctr">
                  <a:spcBef>
                    <a:spcPts val="0"/>
                  </a:spcBef>
                  <a:buClr>
                    <a:srgbClr val="397FBB"/>
                  </a:buClr>
                  <a:buSzPct val="105000"/>
                  <a:buFontTx/>
                  <a:buNone/>
                  <a:defRPr sz="1400">
                    <a:gradFill>
                      <a:gsLst>
                        <a:gs pos="0">
                          <a:srgbClr val="FFFFFF"/>
                        </a:gs>
                        <a:gs pos="100000">
                          <a:srgbClr val="FFFFFF"/>
                        </a:gs>
                      </a:gsLst>
                      <a:lin ang="16200000" scaled="0"/>
                    </a:gradFill>
                    <a:latin typeface="Segoe UI"/>
                    <a:ea typeface="Segoe UI" pitchFamily="34" charset="0"/>
                    <a:cs typeface="Segoe UI" pitchFamily="34" charset="0"/>
                  </a:defRPr>
                </a:lvl1pPr>
                <a:lvl2pPr indent="-230188">
                  <a:spcBef>
                    <a:spcPct val="20000"/>
                  </a:spcBef>
                  <a:buClr>
                    <a:srgbClr val="F1AB3C"/>
                  </a:buClr>
                  <a:buFont typeface="Arial" pitchFamily="34" charset="0"/>
                  <a:buChar char="–"/>
                  <a:defRPr sz="1600">
                    <a:solidFill>
                      <a:srgbClr val="626161"/>
                    </a:solidFill>
                    <a:latin typeface="Verdana" pitchFamily="34" charset="0"/>
                    <a:ea typeface="Verdana" pitchFamily="34" charset="0"/>
                    <a:cs typeface="Verdana" pitchFamily="34" charset="0"/>
                  </a:defRPr>
                </a:lvl2pPr>
                <a:lvl3pPr marL="795338" indent="-228600">
                  <a:spcBef>
                    <a:spcPct val="20000"/>
                  </a:spcBef>
                  <a:buClr>
                    <a:srgbClr val="F1AB3C"/>
                  </a:buClr>
                  <a:buFont typeface="Arial" pitchFamily="34" charset="0"/>
                  <a:buChar char="•"/>
                  <a:defRPr sz="1400">
                    <a:solidFill>
                      <a:srgbClr val="626161"/>
                    </a:solidFill>
                    <a:latin typeface="Verdana" pitchFamily="34" charset="0"/>
                    <a:ea typeface="Verdana" pitchFamily="34" charset="0"/>
                    <a:cs typeface="Verdana" pitchFamily="34" charset="0"/>
                  </a:defRPr>
                </a:lvl3pPr>
                <a:lvl4pPr marL="1143000" indent="-228600">
                  <a:spcBef>
                    <a:spcPct val="20000"/>
                  </a:spcBef>
                  <a:buClr>
                    <a:srgbClr val="F1AB3C"/>
                  </a:buClr>
                  <a:buFont typeface="Arial" pitchFamily="34" charset="0"/>
                  <a:buChar char="–"/>
                  <a:defRPr sz="1200">
                    <a:solidFill>
                      <a:srgbClr val="626161"/>
                    </a:solidFill>
                    <a:latin typeface="Verdana" pitchFamily="34" charset="0"/>
                    <a:ea typeface="Verdana" pitchFamily="34" charset="0"/>
                    <a:cs typeface="Verdana" pitchFamily="34" charset="0"/>
                  </a:defRPr>
                </a:lvl4pPr>
                <a:lvl5pPr marL="1484313" indent="-228600">
                  <a:spcBef>
                    <a:spcPct val="20000"/>
                  </a:spcBef>
                  <a:buClr>
                    <a:srgbClr val="F1AB3C"/>
                  </a:buClr>
                  <a:buFont typeface="Arial" pitchFamily="34" charset="0"/>
                  <a:buChar char="»"/>
                  <a:defRPr sz="1200">
                    <a:solidFill>
                      <a:srgbClr val="626161"/>
                    </a:solidFill>
                    <a:latin typeface="Verdana" pitchFamily="34" charset="0"/>
                    <a:ea typeface="Verdana" pitchFamily="34" charset="0"/>
                    <a:cs typeface="Verdana"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IN" sz="2800" dirty="0"/>
                  <a:t>Sub contractor experience with large MNCs</a:t>
                </a:r>
              </a:p>
            </p:txBody>
          </p:sp>
        </p:gr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89028" y="1708407"/>
              <a:ext cx="2285197" cy="1934533"/>
            </a:xfrm>
            <a:prstGeom prst="rect">
              <a:avLst/>
            </a:prstGeom>
          </p:spPr>
        </p:pic>
      </p:grpSp>
      <p:sp>
        <p:nvSpPr>
          <p:cNvPr id="16" name="Title 1"/>
          <p:cNvSpPr txBox="1">
            <a:spLocks/>
          </p:cNvSpPr>
          <p:nvPr/>
        </p:nvSpPr>
        <p:spPr>
          <a:xfrm>
            <a:off x="778879" y="1352556"/>
            <a:ext cx="16727876" cy="685572"/>
          </a:xfrm>
          <a:prstGeom prst="rect">
            <a:avLst/>
          </a:prstGeom>
        </p:spPr>
        <p:txBody>
          <a:bodyPr vert="horz" wrap="square" lIns="0" tIns="0" rIns="0" bIns="0" rtlCol="0" anchor="t">
            <a:spAutoFit/>
          </a:bodyPr>
          <a:lstStyle>
            <a:lvl1pPr algn="l" defTabSz="1371727" rtl="0" eaLnBrk="1" latinLnBrk="0" hangingPunct="1">
              <a:lnSpc>
                <a:spcPct val="90000"/>
              </a:lnSpc>
              <a:spcBef>
                <a:spcPct val="0"/>
              </a:spcBef>
              <a:buNone/>
              <a:defRPr lang="en-US" sz="81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IN" sz="4950" dirty="0" smtClean="0"/>
              <a:t>  CEM Team</a:t>
            </a:r>
            <a:endParaRPr lang="en-IN" sz="4950" dirty="0"/>
          </a:p>
        </p:txBody>
      </p:sp>
    </p:spTree>
    <p:extLst>
      <p:ext uri="{BB962C8B-B14F-4D97-AF65-F5344CB8AC3E}">
        <p14:creationId xmlns:p14="http://schemas.microsoft.com/office/powerpoint/2010/main" val="1510732332"/>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695451"/>
            <a:ext cx="11125200" cy="1121846"/>
          </a:xfrm>
        </p:spPr>
        <p:txBody>
          <a:bodyPr/>
          <a:lstStyle/>
          <a:p>
            <a:r>
              <a:rPr lang="en-US" dirty="0" smtClean="0"/>
              <a:t>CEM AX Construct</a:t>
            </a:r>
            <a:endParaRPr lang="en-IN" dirty="0"/>
          </a:p>
        </p:txBody>
      </p:sp>
      <p:sp>
        <p:nvSpPr>
          <p:cNvPr id="4" name="Rounded Rectangle 3"/>
          <p:cNvSpPr/>
          <p:nvPr/>
        </p:nvSpPr>
        <p:spPr bwMode="auto">
          <a:xfrm>
            <a:off x="4362450" y="4552950"/>
            <a:ext cx="8934450" cy="2857500"/>
          </a:xfrm>
          <a:prstGeom prst="round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IN"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4552950"/>
            <a:ext cx="7905750" cy="2646373"/>
          </a:xfrm>
          <a:prstGeom prst="rect">
            <a:avLst/>
          </a:prstGeom>
        </p:spPr>
      </p:pic>
    </p:spTree>
    <p:extLst>
      <p:ext uri="{BB962C8B-B14F-4D97-AF65-F5344CB8AC3E}">
        <p14:creationId xmlns:p14="http://schemas.microsoft.com/office/powerpoint/2010/main" val="3995105967"/>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7971" y="1543051"/>
            <a:ext cx="16727876" cy="685572"/>
          </a:xfrm>
        </p:spPr>
        <p:txBody>
          <a:bodyPr/>
          <a:lstStyle/>
          <a:p>
            <a:r>
              <a:rPr lang="en-IN" sz="4950" dirty="0"/>
              <a:t>Operations Cycle</a:t>
            </a:r>
          </a:p>
        </p:txBody>
      </p:sp>
      <p:graphicFrame>
        <p:nvGraphicFramePr>
          <p:cNvPr id="3" name="Content Placeholder 3"/>
          <p:cNvGraphicFramePr>
            <a:graphicFrameLocks/>
          </p:cNvGraphicFramePr>
          <p:nvPr>
            <p:extLst>
              <p:ext uri="{D42A27DB-BD31-4B8C-83A1-F6EECF244321}">
                <p14:modId xmlns:p14="http://schemas.microsoft.com/office/powerpoint/2010/main" val="296432858"/>
              </p:ext>
            </p:extLst>
          </p:nvPr>
        </p:nvGraphicFramePr>
        <p:xfrm>
          <a:off x="2171700" y="2990850"/>
          <a:ext cx="12573000" cy="647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2692563"/>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8921" y="1466851"/>
            <a:ext cx="5637609" cy="685572"/>
          </a:xfrm>
        </p:spPr>
        <p:txBody>
          <a:bodyPr/>
          <a:lstStyle/>
          <a:p>
            <a:r>
              <a:rPr lang="en-IN" sz="4950" smtClean="0"/>
              <a:t>Industry Requirements </a:t>
            </a:r>
            <a:endParaRPr lang="en-IN" sz="4950" dirty="0"/>
          </a:p>
        </p:txBody>
      </p:sp>
      <p:sp>
        <p:nvSpPr>
          <p:cNvPr id="3" name="Rectangle 2"/>
          <p:cNvSpPr/>
          <p:nvPr/>
        </p:nvSpPr>
        <p:spPr>
          <a:xfrm>
            <a:off x="2628900" y="3200400"/>
            <a:ext cx="4187952" cy="13898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spcBef>
                <a:spcPct val="20000"/>
              </a:spcBef>
              <a:defRPr/>
            </a:pPr>
            <a:r>
              <a:rPr lang="en-US" sz="2400" b="1" dirty="0" smtClean="0">
                <a:solidFill>
                  <a:schemeClr val="tx1"/>
                </a:solidFill>
                <a:ea typeface="+mj-ea"/>
                <a:cs typeface="Arial" pitchFamily="34" charset="0"/>
              </a:rPr>
              <a:t>Progress reports to clients </a:t>
            </a:r>
            <a:endParaRPr lang="en-US" sz="2400" b="1" dirty="0">
              <a:solidFill>
                <a:schemeClr val="tx1"/>
              </a:solidFill>
              <a:ea typeface="+mj-ea"/>
              <a:cs typeface="Arial" pitchFamily="34" charset="0"/>
            </a:endParaRPr>
          </a:p>
        </p:txBody>
      </p:sp>
      <p:sp>
        <p:nvSpPr>
          <p:cNvPr id="4" name="Rectangle 3"/>
          <p:cNvSpPr/>
          <p:nvPr/>
        </p:nvSpPr>
        <p:spPr>
          <a:xfrm>
            <a:off x="6926610" y="3200400"/>
            <a:ext cx="4187952" cy="138988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20000"/>
              </a:spcBef>
              <a:defRPr/>
            </a:pPr>
            <a:r>
              <a:rPr lang="en-US" sz="2400" b="1" dirty="0" smtClean="0">
                <a:solidFill>
                  <a:schemeClr val="tx1"/>
                </a:solidFill>
                <a:ea typeface="+mj-ea"/>
                <a:cs typeface="Arial" pitchFamily="34" charset="0"/>
              </a:rPr>
              <a:t>Variance or change requests</a:t>
            </a:r>
            <a:endParaRPr lang="en-US" sz="2400" b="1" dirty="0">
              <a:solidFill>
                <a:schemeClr val="tx1"/>
              </a:solidFill>
              <a:ea typeface="+mj-ea"/>
              <a:cs typeface="Arial" pitchFamily="34" charset="0"/>
            </a:endParaRPr>
          </a:p>
        </p:txBody>
      </p:sp>
      <p:sp>
        <p:nvSpPr>
          <p:cNvPr id="5" name="Rectangle 4"/>
          <p:cNvSpPr/>
          <p:nvPr/>
        </p:nvSpPr>
        <p:spPr>
          <a:xfrm>
            <a:off x="2628578" y="4719836"/>
            <a:ext cx="4187952" cy="1389888"/>
          </a:xfrm>
          <a:prstGeom prst="rect">
            <a:avLst/>
          </a:prstGeom>
          <a:solidFill>
            <a:srgbClr val="D2C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spcBef>
                <a:spcPct val="20000"/>
              </a:spcBef>
              <a:defRPr/>
            </a:pPr>
            <a:r>
              <a:rPr lang="en-US" sz="2400" b="1" dirty="0" smtClean="0">
                <a:solidFill>
                  <a:schemeClr val="tx1"/>
                </a:solidFill>
                <a:ea typeface="+mj-ea"/>
                <a:cs typeface="Arial" pitchFamily="34" charset="0"/>
              </a:rPr>
              <a:t>Milestone based billing</a:t>
            </a:r>
            <a:endParaRPr lang="en-US" sz="2400" b="1" dirty="0">
              <a:solidFill>
                <a:schemeClr val="tx1"/>
              </a:solidFill>
              <a:ea typeface="+mj-ea"/>
              <a:cs typeface="Arial" pitchFamily="34" charset="0"/>
            </a:endParaRPr>
          </a:p>
        </p:txBody>
      </p:sp>
      <p:sp>
        <p:nvSpPr>
          <p:cNvPr id="6" name="Rectangle 5"/>
          <p:cNvSpPr/>
          <p:nvPr/>
        </p:nvSpPr>
        <p:spPr>
          <a:xfrm>
            <a:off x="11212860" y="3195836"/>
            <a:ext cx="4187952" cy="13898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spcBef>
                <a:spcPct val="20000"/>
              </a:spcBef>
              <a:defRPr/>
            </a:pPr>
            <a:r>
              <a:rPr lang="en-US" sz="2400" b="1" dirty="0" smtClean="0">
                <a:solidFill>
                  <a:schemeClr val="tx1"/>
                </a:solidFill>
                <a:ea typeface="+mj-ea"/>
                <a:cs typeface="Arial" pitchFamily="34" charset="0"/>
              </a:rPr>
              <a:t>Project Accounting</a:t>
            </a:r>
            <a:endParaRPr lang="en-US" sz="2400" b="1" dirty="0">
              <a:solidFill>
                <a:schemeClr val="tx1"/>
              </a:solidFill>
              <a:ea typeface="+mj-ea"/>
              <a:cs typeface="Arial" pitchFamily="34" charset="0"/>
            </a:endParaRPr>
          </a:p>
        </p:txBody>
      </p:sp>
      <p:sp>
        <p:nvSpPr>
          <p:cNvPr id="7" name="Rectangle 6"/>
          <p:cNvSpPr/>
          <p:nvPr/>
        </p:nvSpPr>
        <p:spPr>
          <a:xfrm>
            <a:off x="11212860" y="4722118"/>
            <a:ext cx="4187952" cy="1389888"/>
          </a:xfrm>
          <a:prstGeom prst="rect">
            <a:avLst/>
          </a:prstGeom>
          <a:solidFill>
            <a:srgbClr val="E38F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spcBef>
                <a:spcPct val="20000"/>
              </a:spcBef>
              <a:defRPr/>
            </a:pPr>
            <a:r>
              <a:rPr lang="en-US" sz="2400" b="1" dirty="0" smtClean="0">
                <a:solidFill>
                  <a:schemeClr val="tx1"/>
                </a:solidFill>
                <a:ea typeface="+mj-ea"/>
                <a:cs typeface="Arial" pitchFamily="34" charset="0"/>
              </a:rPr>
              <a:t>Fixed Assets</a:t>
            </a:r>
            <a:endParaRPr lang="en-US" sz="2400" b="1" dirty="0">
              <a:solidFill>
                <a:schemeClr val="tx1"/>
              </a:solidFill>
              <a:ea typeface="+mj-ea"/>
              <a:cs typeface="Arial" pitchFamily="34" charset="0"/>
            </a:endParaRPr>
          </a:p>
        </p:txBody>
      </p:sp>
      <p:sp>
        <p:nvSpPr>
          <p:cNvPr id="8" name="Rectangle 7"/>
          <p:cNvSpPr/>
          <p:nvPr/>
        </p:nvSpPr>
        <p:spPr>
          <a:xfrm>
            <a:off x="6933878" y="4722118"/>
            <a:ext cx="4187952" cy="138988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spcBef>
                <a:spcPct val="20000"/>
              </a:spcBef>
              <a:defRPr/>
            </a:pPr>
            <a:r>
              <a:rPr lang="en-US" sz="2400" b="1" dirty="0" smtClean="0">
                <a:solidFill>
                  <a:schemeClr val="tx1"/>
                </a:solidFill>
                <a:ea typeface="+mj-ea"/>
                <a:cs typeface="Arial" pitchFamily="34" charset="0"/>
              </a:rPr>
              <a:t>Job Costing</a:t>
            </a:r>
            <a:endParaRPr lang="en-US" sz="2400" b="1" dirty="0">
              <a:solidFill>
                <a:schemeClr val="tx1"/>
              </a:solidFill>
              <a:ea typeface="+mj-ea"/>
              <a:cs typeface="Arial" pitchFamily="34" charset="0"/>
            </a:endParaRPr>
          </a:p>
        </p:txBody>
      </p:sp>
      <p:sp>
        <p:nvSpPr>
          <p:cNvPr id="9" name="Rectangle 8"/>
          <p:cNvSpPr/>
          <p:nvPr/>
        </p:nvSpPr>
        <p:spPr>
          <a:xfrm>
            <a:off x="6945660" y="6223620"/>
            <a:ext cx="4187952" cy="1389888"/>
          </a:xfrm>
          <a:prstGeom prst="rect">
            <a:avLst/>
          </a:prstGeom>
          <a:solidFill>
            <a:srgbClr val="D3D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spcBef>
                <a:spcPct val="20000"/>
              </a:spcBef>
              <a:defRPr/>
            </a:pPr>
            <a:r>
              <a:rPr lang="en-US" sz="2400" b="1" dirty="0" smtClean="0">
                <a:solidFill>
                  <a:schemeClr val="tx1"/>
                </a:solidFill>
                <a:ea typeface="+mj-ea"/>
                <a:cs typeface="Arial" pitchFamily="34" charset="0"/>
              </a:rPr>
              <a:t>Maintenance</a:t>
            </a:r>
            <a:endParaRPr lang="en-US" sz="2400" b="1" dirty="0">
              <a:solidFill>
                <a:schemeClr val="tx1"/>
              </a:solidFill>
              <a:ea typeface="+mj-ea"/>
              <a:cs typeface="Arial" pitchFamily="34" charset="0"/>
            </a:endParaRPr>
          </a:p>
        </p:txBody>
      </p:sp>
      <p:sp>
        <p:nvSpPr>
          <p:cNvPr id="10" name="Rectangle 9"/>
          <p:cNvSpPr/>
          <p:nvPr/>
        </p:nvSpPr>
        <p:spPr>
          <a:xfrm>
            <a:off x="2628578" y="6223620"/>
            <a:ext cx="4187952" cy="1389888"/>
          </a:xfrm>
          <a:prstGeom prst="rect">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defRPr/>
            </a:pPr>
            <a:r>
              <a:rPr lang="en-US" sz="2400" b="1" dirty="0">
                <a:solidFill>
                  <a:schemeClr val="tx1"/>
                </a:solidFill>
                <a:cs typeface="Arial" pitchFamily="34" charset="0"/>
              </a:rPr>
              <a:t>Fabrication</a:t>
            </a:r>
          </a:p>
          <a:p>
            <a:pPr lvl="0" algn="ctr">
              <a:spcBef>
                <a:spcPct val="20000"/>
              </a:spcBef>
              <a:defRPr/>
            </a:pPr>
            <a:r>
              <a:rPr lang="en-US" sz="2400" b="1" dirty="0">
                <a:solidFill>
                  <a:schemeClr val="tx1"/>
                </a:solidFill>
                <a:ea typeface="+mj-ea"/>
                <a:cs typeface="Arial" pitchFamily="34" charset="0"/>
              </a:rPr>
              <a:t>o</a:t>
            </a:r>
            <a:r>
              <a:rPr lang="en-US" sz="2400" b="1" dirty="0" smtClean="0">
                <a:solidFill>
                  <a:schemeClr val="tx1"/>
                </a:solidFill>
                <a:ea typeface="+mj-ea"/>
                <a:cs typeface="Arial" pitchFamily="34" charset="0"/>
              </a:rPr>
              <a:t>r Manufacturing</a:t>
            </a:r>
            <a:endParaRPr lang="en-US" sz="2400" b="1" dirty="0">
              <a:solidFill>
                <a:schemeClr val="tx1"/>
              </a:solidFill>
              <a:ea typeface="+mj-ea"/>
              <a:cs typeface="Arial" pitchFamily="34" charset="0"/>
            </a:endParaRPr>
          </a:p>
        </p:txBody>
      </p:sp>
      <p:sp>
        <p:nvSpPr>
          <p:cNvPr id="11" name="Rectangle 10"/>
          <p:cNvSpPr/>
          <p:nvPr/>
        </p:nvSpPr>
        <p:spPr>
          <a:xfrm>
            <a:off x="2628578" y="7730852"/>
            <a:ext cx="4187952" cy="138988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spcBef>
                <a:spcPct val="20000"/>
              </a:spcBef>
              <a:defRPr/>
            </a:pPr>
            <a:r>
              <a:rPr lang="en-US" sz="2400" b="1" dirty="0" smtClean="0">
                <a:solidFill>
                  <a:schemeClr val="tx1"/>
                </a:solidFill>
                <a:ea typeface="+mj-ea"/>
                <a:cs typeface="Arial" pitchFamily="34" charset="0"/>
              </a:rPr>
              <a:t>HR &amp; Payroll</a:t>
            </a:r>
            <a:endParaRPr lang="en-US" sz="2400" b="1" dirty="0">
              <a:solidFill>
                <a:schemeClr val="tx1"/>
              </a:solidFill>
              <a:ea typeface="+mj-ea"/>
              <a:cs typeface="Arial" pitchFamily="34" charset="0"/>
            </a:endParaRPr>
          </a:p>
        </p:txBody>
      </p:sp>
      <p:sp>
        <p:nvSpPr>
          <p:cNvPr id="12" name="Rectangle 11"/>
          <p:cNvSpPr/>
          <p:nvPr/>
        </p:nvSpPr>
        <p:spPr>
          <a:xfrm>
            <a:off x="6945660" y="7730852"/>
            <a:ext cx="4187952" cy="1389888"/>
          </a:xfrm>
          <a:prstGeom prst="rect">
            <a:avLst/>
          </a:prstGeom>
          <a:solidFill>
            <a:srgbClr val="E38F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spcBef>
                <a:spcPct val="20000"/>
              </a:spcBef>
              <a:defRPr/>
            </a:pPr>
            <a:r>
              <a:rPr lang="en-US" sz="2400" b="1" dirty="0" smtClean="0">
                <a:solidFill>
                  <a:schemeClr val="tx1"/>
                </a:solidFill>
                <a:ea typeface="+mj-ea"/>
                <a:cs typeface="Arial" pitchFamily="34" charset="0"/>
              </a:rPr>
              <a:t>Workflow &amp; Approvals</a:t>
            </a:r>
            <a:endParaRPr lang="en-US" sz="2400" b="1" dirty="0">
              <a:solidFill>
                <a:schemeClr val="tx1"/>
              </a:solidFill>
              <a:ea typeface="+mj-ea"/>
              <a:cs typeface="Arial" pitchFamily="34" charset="0"/>
            </a:endParaRPr>
          </a:p>
        </p:txBody>
      </p:sp>
      <p:sp>
        <p:nvSpPr>
          <p:cNvPr id="13" name="Rectangle 12"/>
          <p:cNvSpPr/>
          <p:nvPr/>
        </p:nvSpPr>
        <p:spPr>
          <a:xfrm>
            <a:off x="11236648" y="7711802"/>
            <a:ext cx="4187952" cy="13898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spcBef>
                <a:spcPct val="20000"/>
              </a:spcBef>
              <a:defRPr/>
            </a:pPr>
            <a:r>
              <a:rPr lang="en-US" sz="2400" b="1" dirty="0" smtClean="0">
                <a:solidFill>
                  <a:schemeClr val="tx1"/>
                </a:solidFill>
                <a:ea typeface="+mj-ea"/>
                <a:cs typeface="Arial" pitchFamily="34" charset="0"/>
              </a:rPr>
              <a:t>Collaboration</a:t>
            </a:r>
            <a:endParaRPr lang="en-US" sz="2400" b="1" dirty="0">
              <a:solidFill>
                <a:schemeClr val="tx1"/>
              </a:solidFill>
              <a:ea typeface="+mj-ea"/>
              <a:cs typeface="Arial" pitchFamily="34" charset="0"/>
            </a:endParaRPr>
          </a:p>
        </p:txBody>
      </p:sp>
      <p:sp>
        <p:nvSpPr>
          <p:cNvPr id="14" name="Rectangle 13"/>
          <p:cNvSpPr/>
          <p:nvPr/>
        </p:nvSpPr>
        <p:spPr>
          <a:xfrm>
            <a:off x="11224642" y="6234286"/>
            <a:ext cx="4187952" cy="138988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spcBef>
                <a:spcPct val="20000"/>
              </a:spcBef>
              <a:defRPr/>
            </a:pPr>
            <a:r>
              <a:rPr lang="en-US" sz="2400" b="1" dirty="0" smtClean="0">
                <a:solidFill>
                  <a:schemeClr val="tx1"/>
                </a:solidFill>
                <a:ea typeface="+mj-ea"/>
                <a:cs typeface="Arial" pitchFamily="34" charset="0"/>
              </a:rPr>
              <a:t>Estimation</a:t>
            </a:r>
            <a:endParaRPr lang="en-US" sz="2400" b="1" dirty="0">
              <a:solidFill>
                <a:schemeClr val="tx1"/>
              </a:solidFill>
              <a:ea typeface="+mj-ea"/>
              <a:cs typeface="Arial" pitchFamily="34" charset="0"/>
            </a:endParaRPr>
          </a:p>
        </p:txBody>
      </p:sp>
    </p:spTree>
    <p:extLst>
      <p:ext uri="{BB962C8B-B14F-4D97-AF65-F5344CB8AC3E}">
        <p14:creationId xmlns:p14="http://schemas.microsoft.com/office/powerpoint/2010/main" val="3386741344"/>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Microsoft Dynamics Presentation Title Slide - No People">
  <a:themeElements>
    <a:clrScheme name="Microsoft Dynamics Metro Colors">
      <a:dk1>
        <a:srgbClr val="000000"/>
      </a:dk1>
      <a:lt1>
        <a:srgbClr val="FFFFFF"/>
      </a:lt1>
      <a:dk2>
        <a:srgbClr val="3F3F3F"/>
      </a:dk2>
      <a:lt2>
        <a:srgbClr val="F2F2F2"/>
      </a:lt2>
      <a:accent1>
        <a:srgbClr val="0071BC"/>
      </a:accent1>
      <a:accent2>
        <a:srgbClr val="00AEEF"/>
      </a:accent2>
      <a:accent3>
        <a:srgbClr val="00A600"/>
      </a:accent3>
      <a:accent4>
        <a:srgbClr val="8CC600"/>
      </a:accent4>
      <a:accent5>
        <a:srgbClr val="FF5300"/>
      </a:accent5>
      <a:accent6>
        <a:srgbClr val="FFBE00"/>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2.xml><?xml version="1.0" encoding="utf-8"?>
<a:theme xmlns:a="http://schemas.openxmlformats.org/drawingml/2006/main" name="Microsoft Dynamics Blank Colors">
  <a:themeElements>
    <a:clrScheme name="Microsoft Dynamics Metro Colors">
      <a:dk1>
        <a:srgbClr val="000000"/>
      </a:dk1>
      <a:lt1>
        <a:srgbClr val="FFFFFF"/>
      </a:lt1>
      <a:dk2>
        <a:srgbClr val="3F3F3F"/>
      </a:dk2>
      <a:lt2>
        <a:srgbClr val="F2F2F2"/>
      </a:lt2>
      <a:accent1>
        <a:srgbClr val="0071BC"/>
      </a:accent1>
      <a:accent2>
        <a:srgbClr val="00AEEF"/>
      </a:accent2>
      <a:accent3>
        <a:srgbClr val="00A600"/>
      </a:accent3>
      <a:accent4>
        <a:srgbClr val="8CC600"/>
      </a:accent4>
      <a:accent5>
        <a:srgbClr val="FF5300"/>
      </a:accent5>
      <a:accent6>
        <a:srgbClr val="FFBE00"/>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Microsoft Rear Bumper">
  <a:themeElements>
    <a:clrScheme name="Microsoft Dynamics Metro Colors">
      <a:dk1>
        <a:srgbClr val="000000"/>
      </a:dk1>
      <a:lt1>
        <a:srgbClr val="FFFFFF"/>
      </a:lt1>
      <a:dk2>
        <a:srgbClr val="3F3F3F"/>
      </a:dk2>
      <a:lt2>
        <a:srgbClr val="F2F2F2"/>
      </a:lt2>
      <a:accent1>
        <a:srgbClr val="0071BC"/>
      </a:accent1>
      <a:accent2>
        <a:srgbClr val="00AEEF"/>
      </a:accent2>
      <a:accent3>
        <a:srgbClr val="00A600"/>
      </a:accent3>
      <a:accent4>
        <a:srgbClr val="8CC600"/>
      </a:accent4>
      <a:accent5>
        <a:srgbClr val="FF5300"/>
      </a:accent5>
      <a:accent6>
        <a:srgbClr val="FFBE00"/>
      </a:accent6>
      <a:hlink>
        <a:srgbClr val="0070C0"/>
      </a:hlink>
      <a:folHlink>
        <a:srgbClr val="0071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10009</Type>
    <SequenceNumber>1004</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IndustriesTaxHTField0 xmlns="4e240d41-6d38-4eac-9584-b3f543b50010">
      <Terms xmlns="http://schemas.microsoft.com/office/infopath/2007/PartnerControls"/>
    </IndustriesTaxHTField0>
    <DocumentSetKcId xmlns="7b813d5f-7206-4d46-95a5-a58185f478af">169410</DocumentSetKcId>
    <DocumentDescription xmlns="4e240d41-6d38-4eac-9584-b3f543b50010">PowerPoint template for use in campaign related presentations.</DocumentDescription>
    <ActivitiesAndProgramsTaxHTField0 xmlns="4e240d41-6d38-4eac-9584-b3f543b50010">
      <Terms xmlns="http://schemas.microsoft.com/office/infopath/2007/PartnerControls">
        <TermInfo xmlns="http://schemas.microsoft.com/office/infopath/2007/PartnerControls">
          <TermName xmlns="http://schemas.microsoft.com/office/infopath/2007/PartnerControls">Dynamic Business Campaign</TermName>
          <TermId xmlns="http://schemas.microsoft.com/office/infopath/2007/PartnerControls">fc99f730-fc61-4e26-bd45-91b9bf8060ec</TermId>
        </TermInfo>
        <TermInfo xmlns="http://schemas.microsoft.com/office/infopath/2007/PartnerControls">
          <TermName xmlns="http://schemas.microsoft.com/office/infopath/2007/PartnerControls">enterprise campaign in a box</TermName>
          <TermId xmlns="http://schemas.microsoft.com/office/infopath/2007/PartnerControls">39675275-15e7-44be-8b31-69c9953e6a39</TermId>
        </TermInfo>
      </Terms>
    </ActivitiesAndProgramsTaxHTField0>
    <IconOverlay xmlns="http://schemas.microsoft.com/sharepoint/v4" xsi:nil="true"/>
    <LanguagesTaxHTField0 xmlns="4e240d41-6d38-4eac-9584-b3f543b50010">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cb91f272-ce4d-4a7e-9bbf-78b58e3d188d</TermId>
        </TermInfo>
      </Terms>
    </LanguagesTaxHTField0>
    <AudiencesTaxHTField0 xmlns="4e240d41-6d38-4eac-9584-b3f543b50010">
      <Terms xmlns="http://schemas.microsoft.com/office/infopath/2007/PartnerControls"/>
    </AudiencesTaxHTField0>
    <ConfidentialityTaxHTField0 xmlns="4e240d41-6d38-4eac-9584-b3f543b50010">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Thumbnail1 xmlns="4e240d41-6d38-4eac-9584-b3f543b50010">
      <Url xsi:nil="true"/>
      <Description xsi:nil="true"/>
    </Thumbnail1>
    <TopicsTaxHTField0 xmlns="4e240d41-6d38-4eac-9584-b3f543b50010">
      <Terms xmlns="http://schemas.microsoft.com/office/infopath/2007/PartnerControls"/>
    </TopicsTaxHTField0>
    <ProductsTaxHTField0 xmlns="4e240d41-6d38-4eac-9584-b3f543b50010">
      <Terms xmlns="http://schemas.microsoft.com/office/infopath/2007/PartnerControls"/>
    </ProductsTaxHTField0>
    <RegionTaxHTField0 xmlns="4e240d41-6d38-4eac-9584-b3f543b50010">
      <Terms xmlns="http://schemas.microsoft.com/office/infopath/2007/PartnerControls"/>
    </RegionTaxHTField0>
    <Owner xmlns="4e240d41-6d38-4eac-9584-b3f543b50010">
      <UserInfo>
        <DisplayName>Jill Tennant</DisplayName>
        <AccountId>7244</AccountId>
        <AccountType/>
      </UserInfo>
    </Owner>
    <RoutingRuleDescription xmlns="http://schemas.microsoft.com/sharepoint/v3" xsi:nil="true"/>
    <SegmentsTaxHTField0 xmlns="4e240d41-6d38-4eac-9584-b3f543b50010">
      <Terms xmlns="http://schemas.microsoft.com/office/infopath/2007/PartnerControls"/>
    </SegmentsTaxHTField0>
    <ItemTypeTaxHTField0 xmlns="4e240d41-6d38-4eac-9584-b3f543b50010">
      <Terms xmlns="http://schemas.microsoft.com/office/infopath/2007/PartnerControls">
        <TermInfo xmlns="http://schemas.microsoft.com/office/infopath/2007/PartnerControls">
          <TermName xmlns="http://schemas.microsoft.com/office/infopath/2007/PartnerControls">playbooks</TermName>
          <TermId xmlns="http://schemas.microsoft.com/office/infopath/2007/PartnerControls">f2fe2f8b-6d76-4d77-ab51-69c76130bda5</TermId>
        </TermInfo>
        <TermInfo xmlns="http://schemas.microsoft.com/office/infopath/2007/PartnerControls">
          <TermName xmlns="http://schemas.microsoft.com/office/infopath/2007/PartnerControls">templates</TermName>
          <TermId xmlns="http://schemas.microsoft.com/office/infopath/2007/PartnerControls">859c2adb-d3a7-4016-846a-b00b5235c718</TermId>
        </TermInfo>
        <TermInfo xmlns="http://schemas.microsoft.com/office/infopath/2007/PartnerControls">
          <TermName xmlns="http://schemas.microsoft.com/office/infopath/2007/PartnerControls">presentation slides</TermName>
          <TermId xmlns="http://schemas.microsoft.com/office/infopath/2007/PartnerControls">3ba3fe7b-e0a0-4921-8b33-d25a05c69d10</TermId>
        </TermInfo>
        <TermInfo xmlns="http://schemas.microsoft.com/office/infopath/2007/PartnerControls">
          <TermName xmlns="http://schemas.microsoft.com/office/infopath/2007/PartnerControls">bills of materials</TermName>
          <TermId xmlns="http://schemas.microsoft.com/office/infopath/2007/PartnerControls">960d617b-5545-4c89-b5fd-e48098282398</TermId>
        </TermInfo>
      </Terms>
    </ItemTypeTaxHTField0>
    <BusinessArchitectureTaxHTField0 xmlns="4e240d41-6d38-4eac-9584-b3f543b50010">
      <Terms xmlns="http://schemas.microsoft.com/office/infopath/2007/PartnerControls"/>
    </BusinessArchitectureTaxHTField0>
    <GroupsTaxHTField0 xmlns="4e240d41-6d38-4eac-9584-b3f543b50010">
      <Terms xmlns="http://schemas.microsoft.com/office/infopath/2007/PartnerControls"/>
    </GroupsTaxHTField0>
    <TaxCatchAll xmlns="230e9df3-be65-4c73-a93b-d1236ebd677e">
      <Value>10947</Value>
      <Value>21</Value>
      <Value>10747</Value>
      <Value>10070</Value>
      <Value>10271</Value>
      <Value>10178</Value>
      <Value>10425</Value>
      <Value>10056</Value>
      <Value>17554</Value>
    </TaxCatchAll>
    <RolesTaxHTField0 xmlns="4e240d41-6d38-4eac-9584-b3f543b50010">
      <Terms xmlns="http://schemas.microsoft.com/office/infopath/2007/PartnerControls"/>
    </RolesTaxHTField0>
    <CoOwner xmlns="4e240d41-6d38-4eac-9584-b3f543b50010">
      <UserInfo>
        <DisplayName>REDMOND\kweadock</DisplayName>
        <AccountId>14722</AccountId>
        <AccountType/>
      </UserInfo>
      <UserInfo>
        <DisplayName>REDMOND\v-rowatc</DisplayName>
        <AccountId>56907</AccountId>
        <AccountType/>
      </UserInfo>
      <UserInfo>
        <DisplayName>REDMOND\v-dacrab</DisplayName>
        <AccountId>90724</AccountId>
        <AccountType/>
      </UserInfo>
      <UserInfo>
        <DisplayName>REDMOND\v-gailj</DisplayName>
        <AccountId>17290</AccountId>
        <AccountType/>
      </UserInfo>
      <UserInfo>
        <DisplayName>NORTHAMERICA\v-jhass</DisplayName>
        <AccountId>5206</AccountId>
        <AccountType/>
      </UserInfo>
    </CoOwner>
    <PartnersTaxHTField0 xmlns="4e240d41-6d38-4eac-9584-b3f543b50010">
      <Terms xmlns="http://schemas.microsoft.com/office/infopath/2007/PartnerControls"/>
    </PartnersTaxHTField0>
    <CompetitorsTaxHTField0 xmlns="4e240d41-6d38-4eac-9584-b3f543b50010">
      <Terms xmlns="http://schemas.microsoft.com/office/infopath/2007/PartnerControls"/>
    </CompetitorsTaxHTField0>
    <SMSGDomainTaxHTField0 xmlns="4e240d41-6d38-4eac-9584-b3f543b50010">
      <Terms xmlns="http://schemas.microsoft.com/office/infopath/2007/PartnerControls">
        <TermInfo xmlns="http://schemas.microsoft.com/office/infopath/2007/PartnerControls">
          <TermName xmlns="http://schemas.microsoft.com/office/infopath/2007/PartnerControls">Enterprise and Partner Group</TermName>
          <TermId xmlns="http://schemas.microsoft.com/office/infopath/2007/PartnerControls">b6e10940-8c6c-40cf-9dc4-c224c7da837a</TermId>
        </TermInfo>
      </Terms>
    </SMSGDomainTaxHTField0>
    <TaxKeywordTaxHTField xmlns="230e9df3-be65-4c73-a93b-d1236ebd677e">
      <Terms xmlns="http://schemas.microsoft.com/office/infopath/2007/PartnerControls"/>
    </TaxKeywordTaxHTField>
    <_dlc_DocId xmlns="230e9df3-be65-4c73-a93b-d1236ebd677e">KC00-15-169834</_dlc_DocId>
    <_dlc_DocIdUrl xmlns="230e9df3-be65-4c73-a93b-d1236ebd677e">
      <Url>http://infopedia/docstore/_layouts/DocIdRedir.aspx?ID=KC00-15-169834</Url>
      <Description>KC00-15-169834</Description>
    </_dlc_DocIdUrl>
    <AverageRating xmlns="http://schemas.microsoft.com/sharepoint/v3" xsi:nil="true"/>
    <TagTemplate xmlns="4e240d41-6d38-4eac-9584-b3f543b50010" xsi:nil="true"/>
    <h1e7aaa5788c480c922636922fec8914 xmlns="4e240d41-6d38-4eac-9584-b3f543b50010">
      <Terms xmlns="http://schemas.microsoft.com/office/infopath/2007/PartnerControls"/>
    </h1e7aaa5788c480c922636922fec8914>
  </documentManagement>
</p:properties>
</file>

<file path=customXml/item3.xml><?xml version="1.0" encoding="utf-8"?>
<?mso-contentType ?>
<SharedContentType xmlns="Microsoft.SharePoint.Taxonomy.ContentTypeSync" SourceId="e385fb40-52d4-4fae-9c5b-3e8ff8a5878e" ContentTypeId="0x010100FF1FAB0DEDE9AF4ABA57B67AF4A9F321" PreviousValue="false"/>
</file>

<file path=customXml/item4.xml><?xml version="1.0" encoding="utf-8"?>
<ct:contentTypeSchema xmlns:ct="http://schemas.microsoft.com/office/2006/metadata/contentType" xmlns:ma="http://schemas.microsoft.com/office/2006/metadata/properties/metaAttributes" ct:_="" ma:_="" ma:contentTypeName="KCDoc" ma:contentTypeID="0x010100FF1FAB0DEDE9AF4ABA57B67AF4A9F3210200596A0E07C3E77448942F9A5D1E81E582" ma:contentTypeVersion="54" ma:contentTypeDescription="" ma:contentTypeScope="" ma:versionID="82bd994a0e1a579d569ed9109c3e56fc">
  <xsd:schema xmlns:xsd="http://www.w3.org/2001/XMLSchema" xmlns:xs="http://www.w3.org/2001/XMLSchema" xmlns:p="http://schemas.microsoft.com/office/2006/metadata/properties" xmlns:ns1="http://schemas.microsoft.com/sharepoint/v3" xmlns:ns2="230e9df3-be65-4c73-a93b-d1236ebd677e" xmlns:ns3="4e240d41-6d38-4eac-9584-b3f543b50010" xmlns:ns4="http://schemas.microsoft.com/sharepoint/v4" xmlns:ns6="7b813d5f-7206-4d46-95a5-a58185f478af" targetNamespace="http://schemas.microsoft.com/office/2006/metadata/properties" ma:root="true" ma:fieldsID="5b2452b4c94399fffd525461a88c077f" ns1:_="" ns2:_="" ns3:_="" ns4:_="" ns6:_="">
    <xsd:import namespace="http://schemas.microsoft.com/sharepoint/v3"/>
    <xsd:import namespace="230e9df3-be65-4c73-a93b-d1236ebd677e"/>
    <xsd:import namespace="4e240d41-6d38-4eac-9584-b3f543b50010"/>
    <xsd:import namespace="http://schemas.microsoft.com/sharepoint/v4"/>
    <xsd:import namespace="7b813d5f-7206-4d46-95a5-a58185f478af"/>
    <xsd:element name="properties">
      <xsd:complexType>
        <xsd:sequence>
          <xsd:element name="documentManagement">
            <xsd:complexType>
              <xsd:all>
                <xsd:element ref="ns3:Thumbnail1" minOccurs="0"/>
                <xsd:element ref="ns3:DocumentDescription" minOccurs="0"/>
                <xsd:element ref="ns2:TaxKeywordTaxHTField" minOccurs="0"/>
                <xsd:element ref="ns2:TaxCatchAll" minOccurs="0"/>
                <xsd:element ref="ns2:TaxCatchAllLabel" minOccurs="0"/>
                <xsd:element ref="ns3:ItemTypeTaxHTField0" minOccurs="0"/>
                <xsd:element ref="ns1:AverageRating" minOccurs="0"/>
                <xsd:element ref="ns1:RatingCount" minOccurs="0"/>
                <xsd:element ref="ns2:_dlc_DocId" minOccurs="0"/>
                <xsd:element ref="ns2:_dlc_DocIdUrl" minOccurs="0"/>
                <xsd:element ref="ns2:_dlc_DocIdPersistId" minOccurs="0"/>
                <xsd:element ref="ns4:IconOverlay" minOccurs="0"/>
                <xsd:element ref="ns3:PartnersTaxHTField0" minOccurs="0"/>
                <xsd:element ref="ns3:RolesTaxHTField0" minOccurs="0"/>
                <xsd:element ref="ns3:ProductsTaxHTField0" minOccurs="0"/>
                <xsd:element ref="ns3:CompetitorsTaxHTField0" minOccurs="0"/>
                <xsd:element ref="ns3:SegmentsTaxHTField0" minOccurs="0"/>
                <xsd:element ref="ns3:IndustriesTaxHTField0" minOccurs="0"/>
                <xsd:element ref="ns3:AudiencesTaxHTField0" minOccurs="0"/>
                <xsd:element ref="ns3:RegionTaxHTField0" minOccurs="0"/>
                <xsd:element ref="ns3:ConfidentialityTaxHTField0" minOccurs="0"/>
                <xsd:element ref="ns3:BusinessArchitectureTaxHTField0" minOccurs="0"/>
                <xsd:element ref="ns3:TopicsTaxHTField0" minOccurs="0"/>
                <xsd:element ref="ns3:GroupsTaxHTField0" minOccurs="0"/>
                <xsd:element ref="ns3:CoOwner" minOccurs="0"/>
                <xsd:element ref="ns3:ActivitiesAndProgramsTaxHTField0" minOccurs="0"/>
                <xsd:element ref="ns3:Owner" minOccurs="0"/>
                <xsd:element ref="ns1:RoutingRuleDescription" minOccurs="0"/>
                <xsd:element ref="ns3:SMSGDomainTaxHTField0" minOccurs="0"/>
                <xsd:element ref="ns1:_vti_ItemDeclaredRecord" minOccurs="0"/>
                <xsd:element ref="ns1:_vti_ItemHoldRecordStatus" minOccurs="0"/>
                <xsd:element ref="ns3:LanguagesTaxHTField0" minOccurs="0"/>
                <xsd:element ref="ns6:DocumentSetKcId" minOccurs="0"/>
                <xsd:element ref="ns3:TagTemplate" minOccurs="0"/>
                <xsd:element ref="ns3:h1e7aaa5788c480c922636922fec8914"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14" nillable="true" ma:displayName="Rating (0-5)" ma:decimals="2" ma:description="Average value of all the ratings that have been submitted" ma:indexed="true" ma:internalName="Rating_x0020__x0028_0_x002d_5_x0029_" ma:readOnly="true">
      <xsd:simpleType>
        <xsd:restriction base="dms:Number"/>
      </xsd:simpleType>
    </xsd:element>
    <xsd:element name="RatingCount" ma:index="15" nillable="true" ma:displayName="Number of Ratings" ma:decimals="0" ma:description="Number of ratings submitted" ma:indexed="true" ma:internalName="Number_x0020_of_x0020_Ratings" ma:readOnly="true">
      <xsd:simpleType>
        <xsd:restriction base="dms:Number"/>
      </xsd:simpleType>
    </xsd:element>
    <xsd:element name="RoutingRuleDescription" ma:index="49" nillable="true" ma:displayName="Description" ma:hidden="true" ma:internalName="RoutingRuleDescription" ma:readOnly="false">
      <xsd:simpleType>
        <xsd:restriction base="dms:Text">
          <xsd:maxLength value="255"/>
        </xsd:restriction>
      </xsd:simpleType>
    </xsd:element>
    <xsd:element name="_vti_ItemDeclaredRecord" ma:index="55" nillable="true" ma:displayName="Declared Record" ma:hidden="true" ma:internalName="_vti_ItemDeclaredRecord" ma:readOnly="true">
      <xsd:simpleType>
        <xsd:restriction base="dms:DateTime"/>
      </xsd:simpleType>
    </xsd:element>
    <xsd:element name="_vti_ItemHoldRecordStatus" ma:index="56" nillable="true" ma:displayName="Hold and Record Status" ma:decimals="0" ma:description="" ma:hidden="true" ma:indexed="true" ma:internalName="_vti_ItemHoldRecordStatu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readOnly="tru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cca7b197-9018-4002-9750-a2693d6b6f1f}" ma:internalName="TaxCatchAll" ma:showField="CatchAllData" ma:web="4e240d41-6d38-4eac-9584-b3f543b50010">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cca7b197-9018-4002-9750-a2693d6b6f1f}" ma:internalName="TaxCatchAllLabel" ma:readOnly="true" ma:showField="CatchAllDataLabel" ma:web="4e240d41-6d38-4eac-9584-b3f543b50010">
      <xsd:complexType>
        <xsd:complexContent>
          <xsd:extension base="dms:MultiChoiceLookup">
            <xsd:sequence>
              <xsd:element name="Value" type="dms:Lookup" maxOccurs="unbounded" minOccurs="0" nillable="true"/>
            </xsd:sequence>
          </xsd:extension>
        </xsd:complexContent>
      </xsd:complexType>
    </xsd:element>
    <xsd:element name="_dlc_DocId" ma:index="16" nillable="true" ma:displayName="Document ID Value" ma:description="The value of the document ID assigned to this item." ma:indexed="true" ma:internalName="_dlc_DocId" ma:readOnly="true">
      <xsd:simpleType>
        <xsd:restriction base="dms:Text"/>
      </xsd:simpleType>
    </xsd:element>
    <xsd:element name="_dlc_DocIdUrl" ma:index="1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8"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4e240d41-6d38-4eac-9584-b3f543b50010" elementFormDefault="qualified">
    <xsd:import namespace="http://schemas.microsoft.com/office/2006/documentManagement/types"/>
    <xsd:import namespace="http://schemas.microsoft.com/office/infopath/2007/PartnerControls"/>
    <xsd:element name="Thumbnail1" ma:index="5" nillable="true" ma:displayName="Thumbnail" ma:format="Hyperlink" ma:internalName="Thumbnail1">
      <xsd:complexType>
        <xsd:complexContent>
          <xsd:extension base="dms:URL">
            <xsd:sequence>
              <xsd:element name="Url" type="dms:ValidUrl" minOccurs="0" nillable="true"/>
              <xsd:element name="Description" type="xsd:string" nillable="true"/>
            </xsd:sequence>
          </xsd:extension>
        </xsd:complexContent>
      </xsd:complexType>
    </xsd:element>
    <xsd:element name="DocumentDescription" ma:index="6" nillable="true" ma:displayName="Document Description" ma:description="Document Description for document content type KCDoc" ma:internalName="DocumentDescription">
      <xsd:simpleType>
        <xsd:restriction base="dms:Note"/>
      </xsd:simpleType>
    </xsd:element>
    <xsd:element name="ItemTypeTaxHTField0" ma:index="12" nillable="true" ma:taxonomy="true" ma:internalName="ItemTypeTaxHTField0" ma:taxonomyFieldName="ItemType" ma:displayName="Item Type" ma:default="" ma:fieldId="{d147f11f-8a15-4fb8-8d37-5fb29263610d}"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PartnersTaxHTField0" ma:index="20" nillable="true" ma:taxonomy="true" ma:internalName="PartnersTaxHTField0" ma:taxonomyFieldName="Partners" ma:displayName="Partners" ma:readOnly="true" ma:default="" ma:fieldId="{7c281638-d92a-454e-b8fe-7088c941df66}"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RolesTaxHTField0" ma:index="22" nillable="true" ma:taxonomy="true" ma:internalName="RolesTaxHTField0" ma:taxonomyFieldName="Roles" ma:displayName="Roles" ma:readOnly="true" ma:default="" ma:fieldId="{147013c4-c08e-4610-8a54-80ec865dae35}"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ProductsTaxHTField0" ma:index="24" nillable="true" ma:taxonomy="true" ma:internalName="ProductsTaxHTField0" ma:taxonomyFieldName="Products" ma:displayName="Products &amp; Technologies" ma:readOnly="false" ma:default="" ma:fieldId="{461032cf-5451-4cac-8727-96de1535ed65}"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CompetitorsTaxHTField0" ma:index="26" nillable="true" ma:taxonomy="true" ma:internalName="CompetitorsTaxHTField0" ma:taxonomyFieldName="Competitors" ma:displayName="Competition" ma:readOnly="true" ma:default="" ma:fieldId="{033f61ce-97ac-4204-9e44-87296a243ffe}"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SegmentsTaxHTField0" ma:index="28" nillable="true" ma:taxonomy="true" ma:internalName="SegmentsTaxHTField0" ma:taxonomyFieldName="Segments" ma:displayName="Customer Segments" ma:readOnly="false" ma:default="" ma:fieldId="{5810de59-adc2-4212-9275-76550f6ccd4e}"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IndustriesTaxHTField0" ma:index="30" nillable="true" ma:taxonomy="true" ma:internalName="IndustriesTaxHTField0" ma:taxonomyFieldName="Industries" ma:displayName="Industries" ma:readOnly="false" ma:default="" ma:fieldId="{28af9966-4172-49a2-8fcb-8642a15f1fc5}"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AudiencesTaxHTField0" ma:index="32" nillable="true" ma:taxonomy="true" ma:internalName="AudiencesTaxHTField0" ma:taxonomyFieldName="Audiences" ma:displayName="Customer Audiences" ma:readOnly="false" ma:default="" ma:fieldId="{e142f759-3ac7-4b2f-96cb-1e9174b500b8}"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RegionTaxHTField0" ma:index="34" nillable="true" ma:taxonomy="true" ma:internalName="RegionTaxHTField0" ma:taxonomyFieldName="Region" ma:displayName="Region" ma:readOnly="false" ma:default="" ma:fieldId="{4737695a-1cd7-4a2e-b339-4aad0188abb4}"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ConfidentialityTaxHTField0" ma:index="36" nillable="true" ma:taxonomy="true" ma:internalName="ConfidentialityTaxHTField0" ma:taxonomyFieldName="Confidentiality" ma:displayName="Confidentiality" ma:indexed="true" ma:readOnly="false" ma:default="21;#Microsoft confidential|461efa83-0283-486a-a8d5-943328f3693f" ma:fieldId="{78ab4373-53e1-48d5-ab4d-d29698f3efd9}"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usinessArchitectureTaxHTField0" ma:index="38" nillable="true" ma:taxonomy="true" ma:internalName="BusinessArchitectureTaxHTField0" ma:taxonomyFieldName="BusinessArchitecture" ma:displayName="Business Architecture" ma:readOnly="false" ma:default="" ma:fieldId="{d7cf789b-4ee0-44de-b4df-8d5b0482baa9}"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opicsTaxHTField0" ma:index="40" nillable="true" ma:taxonomy="true" ma:internalName="TopicsTaxHTField0" ma:taxonomyFieldName="Topics" ma:displayName="Topics" ma:readOnly="false" ma:default="" ma:fieldId="{878ad871-6083-42b1-a9d8-caa3411e86f2}"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GroupsTaxHTField0" ma:index="42" nillable="true" ma:taxonomy="true" ma:internalName="GroupsTaxHTField0" ma:taxonomyFieldName="Groups" ma:displayName="Groups" ma:readOnly="false" ma:default="" ma:fieldId="{822c6b82-c53e-484c-9c53-5c6ce5969db5}"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CoOwner" ma:index="44" nillable="true" ma:displayName="Co-Owner" ma:list="UserInfo" ma:SearchPeopleOnly="false" ma:SharePointGroup="0" ma:internalName="CoOwner" ma:readOnly="tru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ctivitiesAndProgramsTaxHTField0" ma:index="45" nillable="true" ma:taxonomy="true" ma:internalName="ActivitiesAndProgramsTaxHTField0" ma:taxonomyFieldName="ActivitiesAndPrograms" ma:displayName="Activities &amp; Programs" ma:readOnly="false" ma:default="" ma:fieldId="{b1238bc0-413c-4dea-a499-043137e11d15}"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Owner" ma:index="47"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MSGDomainTaxHTField0" ma:index="51" nillable="true" ma:taxonomy="true" ma:internalName="SMSGDomainTaxHTField0" ma:taxonomyFieldName="SMSGDomain" ma:displayName="SMSG Domain" ma:readOnly="true" ma:default="" ma:fieldId="{2c8f543d-b3fa-4810-874a-ad0f88d0f61a}"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anguagesTaxHTField0" ma:index="57" nillable="true" ma:taxonomy="true" ma:internalName="LanguagesTaxHTField0" ma:taxonomyFieldName="Languages" ma:displayName="Languages" ma:default="" ma:fieldId="{57b7e61f-5f00-4c23-b9fb-7e2af434aabb}"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TagTemplate" ma:index="61" nillable="true" ma:displayName="TagTemplate" ma:internalName="TagTemplate0">
      <xsd:simpleType>
        <xsd:restriction base="dms:Text">
          <xsd:maxLength value="255"/>
        </xsd:restriction>
      </xsd:simpleType>
    </xsd:element>
    <xsd:element name="h1e7aaa5788c480c922636922fec8914" ma:index="62" nillable="true" ma:taxonomy="true" ma:internalName="h1e7aaa5788c480c922636922fec8914" ma:taxonomyFieldName="messageframeworktype" ma:displayName="SMSG Local Taxonomy" ma:readOnly="false" ma:default="" ma:fieldId="{11e7aaa5-788c-480c-9226-36922fec8914}" ma:taxonomyMulti="true" ma:sspId="e385fb40-52d4-4fae-9c5b-3e8ff8a5878e" ma:termSetId="3e722879-8567-4839-b7c6-80b3907c7bba"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9"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b813d5f-7206-4d46-95a5-a58185f478af" elementFormDefault="qualified">
    <xsd:import namespace="http://schemas.microsoft.com/office/2006/documentManagement/types"/>
    <xsd:import namespace="http://schemas.microsoft.com/office/infopath/2007/PartnerControls"/>
    <xsd:element name="DocumentSetKcId" ma:index="60" nillable="true" ma:displayName="DocumentSetKcId" ma:internalName="DocumentSetKcId" ma:readOnly="fals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D0116F-7EE2-4BBA-B5EB-8B5DC4ADE7C9}">
  <ds:schemaRefs>
    <ds:schemaRef ds:uri="http://schemas.microsoft.com/sharepoint/event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7b813d5f-7206-4d46-95a5-a58185f478af"/>
    <ds:schemaRef ds:uri="http://schemas.microsoft.com/office/2006/documentManagement/types"/>
    <ds:schemaRef ds:uri="http://schemas.microsoft.com/sharepoint/v3"/>
    <ds:schemaRef ds:uri="http://schemas.microsoft.com/office/2006/metadata/properties"/>
    <ds:schemaRef ds:uri="4e240d41-6d38-4eac-9584-b3f543b50010"/>
    <ds:schemaRef ds:uri="http://schemas.microsoft.com/office/infopath/2007/PartnerControls"/>
    <ds:schemaRef ds:uri="http://schemas.openxmlformats.org/package/2006/metadata/core-properties"/>
    <ds:schemaRef ds:uri="http://schemas.microsoft.com/sharepoint/v4"/>
    <ds:schemaRef ds:uri="http://purl.org/dc/dcmitype/"/>
    <ds:schemaRef ds:uri="230e9df3-be65-4c73-a93b-d1236ebd677e"/>
    <ds:schemaRef ds:uri="http://www.w3.org/XML/1998/namespace"/>
    <ds:schemaRef ds:uri="http://purl.org/dc/terms/"/>
  </ds:schemaRefs>
</ds:datastoreItem>
</file>

<file path=customXml/itemProps3.xml><?xml version="1.0" encoding="utf-8"?>
<ds:datastoreItem xmlns:ds="http://schemas.openxmlformats.org/officeDocument/2006/customXml" ds:itemID="{28211980-20F1-4773-992A-FC15A988F0B6}">
  <ds:schemaRefs>
    <ds:schemaRef ds:uri="Microsoft.SharePoint.Taxonomy.ContentTypeSync"/>
  </ds:schemaRefs>
</ds:datastoreItem>
</file>

<file path=customXml/itemProps4.xml><?xml version="1.0" encoding="utf-8"?>
<ds:datastoreItem xmlns:ds="http://schemas.openxmlformats.org/officeDocument/2006/customXml" ds:itemID="{5EE0A118-8269-4486-B739-AE20E2B1E4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4e240d41-6d38-4eac-9584-b3f543b50010"/>
    <ds:schemaRef ds:uri="http://schemas.microsoft.com/sharepoint/v4"/>
    <ds:schemaRef ds:uri="7b813d5f-7206-4d46-95a5-a58185f478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Metro Template Light 16x9</Template>
  <TotalTime>16455</TotalTime>
  <Words>2090</Words>
  <Application>Microsoft Office PowerPoint</Application>
  <PresentationFormat>Custom</PresentationFormat>
  <Paragraphs>438</Paragraphs>
  <Slides>45</Slides>
  <Notes>2</Notes>
  <HiddenSlides>0</HiddenSlides>
  <MMClips>0</MMClips>
  <ScaleCrop>false</ScaleCrop>
  <HeadingPairs>
    <vt:vector size="4" baseType="variant">
      <vt:variant>
        <vt:lpstr>Theme</vt:lpstr>
      </vt:variant>
      <vt:variant>
        <vt:i4>3</vt:i4>
      </vt:variant>
      <vt:variant>
        <vt:lpstr>Slide Titles</vt:lpstr>
      </vt:variant>
      <vt:variant>
        <vt:i4>45</vt:i4>
      </vt:variant>
    </vt:vector>
  </HeadingPairs>
  <TitlesOfParts>
    <vt:vector size="48" baseType="lpstr">
      <vt:lpstr>Microsoft Dynamics Presentation Title Slide - No People</vt:lpstr>
      <vt:lpstr>Microsoft Dynamics Blank Colors</vt:lpstr>
      <vt:lpstr>Microsoft Rear Bumper</vt:lpstr>
      <vt:lpstr>PowerPoint Presentation</vt:lpstr>
      <vt:lpstr>About Us</vt:lpstr>
      <vt:lpstr>CEM – Microsoft Dynamics Awards</vt:lpstr>
      <vt:lpstr>  Offices</vt:lpstr>
      <vt:lpstr>PowerPoint Presentation</vt:lpstr>
      <vt:lpstr>PowerPoint Presentation</vt:lpstr>
      <vt:lpstr>CEM AX Construct</vt:lpstr>
      <vt:lpstr>Operations Cycle</vt:lpstr>
      <vt:lpstr>Industry Requirements </vt:lpstr>
      <vt:lpstr>Industry Requirements</vt:lpstr>
      <vt:lpstr>Industry Challenges</vt:lpstr>
      <vt:lpstr>Modules – CEM AX Construct</vt:lpstr>
      <vt:lpstr>Solution Overview – CEM AX Construct</vt:lpstr>
      <vt:lpstr>Process flow – Advanced Project Management</vt:lpstr>
      <vt:lpstr>Project Management – CEM Construct</vt:lpstr>
      <vt:lpstr>Advanced Project Management – CEM Construct</vt:lpstr>
      <vt:lpstr>Process flow – Advanced Inventory Management</vt:lpstr>
      <vt:lpstr>Advanced Inventory Management – CEM Construct</vt:lpstr>
      <vt:lpstr>Process flow – Concrete Purchase</vt:lpstr>
      <vt:lpstr>Ready-mix Concrete (RMV) purchase – CEM Construct</vt:lpstr>
      <vt:lpstr>Process flow – Sub-contracting Management</vt:lpstr>
      <vt:lpstr>Sub contract Management – CEM Construct </vt:lpstr>
      <vt:lpstr>Process flow – Scaffolding Management</vt:lpstr>
      <vt:lpstr>Scaffolding Management – CEM Construct</vt:lpstr>
      <vt:lpstr>Process flow – PMV Management </vt:lpstr>
      <vt:lpstr>(Plant, Machinery, Vehicle) PMV Management – CEM Construct</vt:lpstr>
      <vt:lpstr>Process flow – Man power Augmentation</vt:lpstr>
      <vt:lpstr>Man power Augmentation – CEM Construct</vt:lpstr>
      <vt:lpstr>Process flow – Workforce Accommodation</vt:lpstr>
      <vt:lpstr>Camps/Workforce Management – CEM Construct</vt:lpstr>
      <vt:lpstr>Project Pro</vt:lpstr>
      <vt:lpstr>CEM Project Pro</vt:lpstr>
      <vt:lpstr>Features of CEM Project Pro </vt:lpstr>
      <vt:lpstr>Extension to existing modules</vt:lpstr>
      <vt:lpstr>Industry Unique Dashboards</vt:lpstr>
      <vt:lpstr>CEM Case Studies </vt:lpstr>
      <vt:lpstr>Granite Construction Company</vt:lpstr>
      <vt:lpstr>Ascorp Industries</vt:lpstr>
      <vt:lpstr>Control &amp; Applications Emirates</vt:lpstr>
      <vt:lpstr>CGC</vt:lpstr>
      <vt:lpstr>Terraseis</vt:lpstr>
      <vt:lpstr>Alam Steel</vt:lpstr>
      <vt:lpstr>PowerPoint Presentation</vt:lpstr>
      <vt:lpstr>PowerPoint Presentation</vt:lpstr>
      <vt:lpstr>PowerPoint Presentation</vt:lpstr>
    </vt:vector>
  </TitlesOfParts>
  <Manager>&lt;Content Manager Name Here&gt;</Manager>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Business PowerPoint Template Umbrella Execution Package_16_9</dc:title>
  <dc:subject>&lt;Event Name Here&gt;</dc:subject>
  <dc:creator>richb</dc:creator>
  <dc:description>Template: Saku Uchikawa, Microsoft Corporation
Formatting:
Event Date: 
Event Location: 
Audience Type: Internal</dc:description>
  <cp:lastModifiedBy>Deepa</cp:lastModifiedBy>
  <cp:revision>714</cp:revision>
  <cp:lastPrinted>2012-09-24T17:43:59Z</cp:lastPrinted>
  <dcterms:created xsi:type="dcterms:W3CDTF">2012-04-10T19:00:12Z</dcterms:created>
  <dcterms:modified xsi:type="dcterms:W3CDTF">2014-01-06T10:23:56Z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0x010100FF1FAB0DEDE9AF4ABA57B67AF4A9F3210200596A0E07C3E77448942F9A5D1E81E582</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TaxKeyword">
    <vt:lpwstr/>
  </property>
  <property fmtid="{D5CDD505-2E9C-101B-9397-08002B2CF9AE}" pid="7" name="Audiences">
    <vt:lpwstr/>
  </property>
  <property fmtid="{D5CDD505-2E9C-101B-9397-08002B2CF9AE}" pid="8" name="Capabilities">
    <vt:lpwstr/>
  </property>
  <property fmtid="{D5CDD505-2E9C-101B-9397-08002B2CF9AE}" pid="9" name="Region">
    <vt:lpwstr/>
  </property>
  <property fmtid="{D5CDD505-2E9C-101B-9397-08002B2CF9AE}" pid="10" name="Segments">
    <vt:lpwstr/>
  </property>
  <property fmtid="{D5CDD505-2E9C-101B-9397-08002B2CF9AE}" pid="11" name="Confidentiality">
    <vt:lpwstr>21;#Microsoft confidential|461efa83-0283-486a-a8d5-943328f3693f</vt:lpwstr>
  </property>
  <property fmtid="{D5CDD505-2E9C-101B-9397-08002B2CF9AE}" pid="12" name="ActivitiesAndPrograms">
    <vt:lpwstr>17554;#Dynamic Business Campaign|fc99f730-fc61-4e26-bd45-91b9bf8060ec;#10747;#enterprise campaign in a box|39675275-15e7-44be-8b31-69c9953e6a39</vt:lpwstr>
  </property>
  <property fmtid="{D5CDD505-2E9C-101B-9397-08002B2CF9AE}" pid="13" name="Partners">
    <vt:lpwstr/>
  </property>
  <property fmtid="{D5CDD505-2E9C-101B-9397-08002B2CF9AE}" pid="14" name="Groups">
    <vt:lpwstr/>
  </property>
  <property fmtid="{D5CDD505-2E9C-101B-9397-08002B2CF9AE}" pid="15" name="Topics">
    <vt:lpwstr/>
  </property>
  <property fmtid="{D5CDD505-2E9C-101B-9397-08002B2CF9AE}" pid="16" name="Industries">
    <vt:lpwstr/>
  </property>
  <property fmtid="{D5CDD505-2E9C-101B-9397-08002B2CF9AE}" pid="17" name="Roles">
    <vt:lpwstr/>
  </property>
  <property fmtid="{D5CDD505-2E9C-101B-9397-08002B2CF9AE}" pid="18" name="SMSGDomain">
    <vt:lpwstr>10947;#Enterprise and Partner Group|b6e10940-8c6c-40cf-9dc4-c224c7da837a</vt:lpwstr>
  </property>
  <property fmtid="{D5CDD505-2E9C-101B-9397-08002B2CF9AE}" pid="19" name="Competitors">
    <vt:lpwstr/>
  </property>
  <property fmtid="{D5CDD505-2E9C-101B-9397-08002B2CF9AE}" pid="20" name="BusinessArchitecture">
    <vt:lpwstr/>
  </property>
  <property fmtid="{D5CDD505-2E9C-101B-9397-08002B2CF9AE}" pid="21" name="Products">
    <vt:lpwstr/>
  </property>
  <property fmtid="{D5CDD505-2E9C-101B-9397-08002B2CF9AE}" pid="22" name="_dlc_policyId">
    <vt:lpwstr/>
  </property>
  <property fmtid="{D5CDD505-2E9C-101B-9397-08002B2CF9AE}" pid="23" name="ItemRetentionFormula">
    <vt:lpwstr/>
  </property>
  <property fmtid="{D5CDD505-2E9C-101B-9397-08002B2CF9AE}" pid="24" name="ItemType">
    <vt:lpwstr>10178;#playbooks|f2fe2f8b-6d76-4d77-ab51-69c76130bda5;#10425;#templates|859c2adb-d3a7-4016-846a-b00b5235c718;#10070;#presentation slides|3ba3fe7b-e0a0-4921-8b33-d25a05c69d10;#10271;#bills of materials|960d617b-5545-4c89-b5fd-e48098282398</vt:lpwstr>
  </property>
  <property fmtid="{D5CDD505-2E9C-101B-9397-08002B2CF9AE}" pid="25" name="LastUpdatedByBatchTagging">
    <vt:bool>false</vt:bool>
  </property>
  <property fmtid="{D5CDD505-2E9C-101B-9397-08002B2CF9AE}" pid="26" name="Languages">
    <vt:lpwstr>10056;#English|cb91f272-ce4d-4a7e-9bbf-78b58e3d188d</vt:lpwstr>
  </property>
  <property fmtid="{D5CDD505-2E9C-101B-9397-08002B2CF9AE}" pid="27" name="_dlc_DocIdItemGuid">
    <vt:lpwstr>cd091070-cf97-482f-b2cc-d04d29767eb6</vt:lpwstr>
  </property>
  <property fmtid="{D5CDD505-2E9C-101B-9397-08002B2CF9AE}" pid="28" name="WorkflowCreationPath">
    <vt:lpwstr>d3765c0c-e2b5-4307-934b-d5d862e93ab3,3;d3765c0c-e2b5-4307-934b-d5d862e93ab3,8;</vt:lpwstr>
  </property>
  <property fmtid="{D5CDD505-2E9C-101B-9397-08002B2CF9AE}" pid="29" name="SMSGTags">
    <vt:lpwstr/>
  </property>
  <property fmtid="{D5CDD505-2E9C-101B-9397-08002B2CF9AE}" pid="30" name="EnterpriseDomainTags">
    <vt:lpwstr/>
  </property>
  <property fmtid="{D5CDD505-2E9C-101B-9397-08002B2CF9AE}" pid="31" name="EnterpriseDomainTagsTaxHTField0">
    <vt:lpwstr/>
  </property>
  <property fmtid="{D5CDD505-2E9C-101B-9397-08002B2CF9AE}" pid="32" name="_docset_NoMedatataSyncRequired">
    <vt:lpwstr>False</vt:lpwstr>
  </property>
  <property fmtid="{D5CDD505-2E9C-101B-9397-08002B2CF9AE}" pid="33" name="SMSGTagsTaxHTField0">
    <vt:lpwstr/>
  </property>
</Properties>
</file>